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59" r:id="rId5"/>
    <p:sldId id="264" r:id="rId6"/>
    <p:sldId id="265" r:id="rId7"/>
    <p:sldId id="266" r:id="rId8"/>
    <p:sldId id="267" r:id="rId9"/>
    <p:sldId id="268" r:id="rId10"/>
    <p:sldId id="272" r:id="rId11"/>
    <p:sldId id="269" r:id="rId12"/>
    <p:sldId id="279" r:id="rId13"/>
    <p:sldId id="598" r:id="rId14"/>
    <p:sldId id="281" r:id="rId15"/>
    <p:sldId id="603" r:id="rId16"/>
    <p:sldId id="289" r:id="rId17"/>
    <p:sldId id="274" r:id="rId18"/>
    <p:sldId id="604" r:id="rId19"/>
    <p:sldId id="276" r:id="rId20"/>
    <p:sldId id="277" r:id="rId21"/>
    <p:sldId id="278" r:id="rId22"/>
  </p:sldIdLst>
  <p:sldSz cx="11520488" cy="6480175"/>
  <p:notesSz cx="6858000" cy="9144000"/>
  <p:defaultTextStyle>
    <a:defPPr>
      <a:defRPr lang="de-DE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C37546D1-545A-4435-A9C0-0AF35402356A}">
          <p14:sldIdLst>
            <p14:sldId id="259"/>
            <p14:sldId id="264"/>
            <p14:sldId id="265"/>
            <p14:sldId id="266"/>
            <p14:sldId id="267"/>
            <p14:sldId id="268"/>
            <p14:sldId id="272"/>
            <p14:sldId id="269"/>
            <p14:sldId id="279"/>
            <p14:sldId id="598"/>
            <p14:sldId id="281"/>
            <p14:sldId id="603"/>
            <p14:sldId id="289"/>
            <p14:sldId id="274"/>
            <p14:sldId id="604"/>
            <p14:sldId id="27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92BE7D-CD9C-2EFD-8798-FEA7C6D7AED2}" name="Armin Koch - JobRad" initials="AK" userId="S::Armin.Koch@jobrad.org::76a18f80-0502-4312-afa7-1e57831a2dee" providerId="AD"/>
  <p188:author id="{1BF89AE8-57BF-43BB-923F-C60DBD0A765B}" name="JobRad GmbH" initials="LMB" userId="JobRad GmbH" providerId="None"/>
  <p188:author id="{6C500CEF-A58F-C12A-C9AB-C46426964ECF}" name="Lisa Barra - JobRad" initials="LB" userId="S::lisa.barra@jobrad.org::8cdc30f7-43be-4285-8e62-7806c4158f6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5EA"/>
    <a:srgbClr val="D6D7D9"/>
    <a:srgbClr val="AFE377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C37DC9-3E7F-0D49-8968-CF489C7FA3D4}" v="1" dt="2026-08-12T12:48:37.551"/>
  </p1510:revLst>
</p1510:revInfo>
</file>

<file path=ppt/tableStyles.xml><?xml version="1.0" encoding="utf-8"?>
<a:tblStyleLst xmlns:a="http://schemas.openxmlformats.org/drawingml/2006/main" def="{21E4BAA4-8DFA-4A89-87EB-49C32662AFE0}">
  <a:tblStyle styleId="{5C23144A-7EE6-4342-B048-85BDC9FD1C3A}" styleName="JobRad Tabelle / Anthrazit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6350" cmpd="sng">
              <a:solidFill>
                <a:schemeClr val="accent1"/>
              </a:solidFill>
              <a:prstDash val="solid"/>
            </a:ln>
          </a:bottom>
          <a:insideV>
            <a:ln w="3175" cmpd="sng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21E4BAA4-8DFA-4A89-87EB-49C32662AFE0}" styleName="JobRad Tabelle / Pink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2"/>
              </a:solidFill>
              <a:prstDash val="solid"/>
            </a:ln>
          </a:bottom>
          <a:insideV>
            <a:ln w="3175" cmpd="sng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/>
          </a:solidFill>
        </a:fill>
      </a:tcStyle>
    </a:firstRow>
  </a:tblStyle>
  <a:tblStyle styleId="{F5CE1C69-6EDB-4FF4-983F-18BD219EF322}" styleName="JobRad Tabelle / Maigrün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3"/>
              </a:solidFill>
              <a:prstDash val="solid"/>
            </a:ln>
          </a:bottom>
          <a:insideV>
            <a:ln w="3175" cmpd="sng">
              <a:solidFill>
                <a:schemeClr val="accent3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93"/>
    <p:restoredTop sz="94658"/>
  </p:normalViewPr>
  <p:slideViewPr>
    <p:cSldViewPr snapToGrid="0">
      <p:cViewPr varScale="1">
        <p:scale>
          <a:sx n="122" d="100"/>
          <a:sy n="122" d="100"/>
        </p:scale>
        <p:origin x="20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Koch - JobRad" userId="76a18f80-0502-4312-afa7-1e57831a2dee" providerId="ADAL" clId="{2486D5F5-5765-5A93-9A1B-AB903B619558}"/>
    <pc:docChg chg="undo custSel addSld delSld modSld sldOrd modSection">
      <pc:chgData name="Armin Koch - JobRad" userId="76a18f80-0502-4312-afa7-1e57831a2dee" providerId="ADAL" clId="{2486D5F5-5765-5A93-9A1B-AB903B619558}" dt="2026-08-12T12:48:37.551" v="199" actId="18331"/>
      <pc:docMkLst>
        <pc:docMk/>
      </pc:docMkLst>
      <pc:sldChg chg="modSp modTransition">
        <pc:chgData name="Armin Koch - JobRad" userId="76a18f80-0502-4312-afa7-1e57831a2dee" providerId="ADAL" clId="{2486D5F5-5765-5A93-9A1B-AB903B619558}" dt="2026-08-12T12:48:37.551" v="199" actId="18331"/>
        <pc:sldMkLst>
          <pc:docMk/>
          <pc:sldMk cId="3631323425" sldId="259"/>
        </pc:sldMkLst>
        <pc:picChg chg="mod">
          <ac:chgData name="Armin Koch - JobRad" userId="76a18f80-0502-4312-afa7-1e57831a2dee" providerId="ADAL" clId="{2486D5F5-5765-5A93-9A1B-AB903B619558}" dt="2026-08-12T12:48:37.551" v="199" actId="18331"/>
          <ac:picMkLst>
            <pc:docMk/>
            <pc:sldMk cId="3631323425" sldId="259"/>
            <ac:picMk id="3" creationId="{E6C6C2BC-4EE8-121E-3F19-FD3CB4231892}"/>
          </ac:picMkLst>
        </pc:picChg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3736574808" sldId="264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3636485279" sldId="265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267360310" sldId="266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3120439038" sldId="267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960675621" sldId="268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1825633736" sldId="269"/>
        </pc:sldMkLst>
      </pc:sldChg>
      <pc:sldChg chg="addSp delSp modSp mod ord modTransition addAnim delAnim modAnim">
        <pc:chgData name="Armin Koch - JobRad" userId="76a18f80-0502-4312-afa7-1e57831a2dee" providerId="ADAL" clId="{2486D5F5-5765-5A93-9A1B-AB903B619558}" dt="2026-07-23T13:18:45.302" v="196" actId="20578"/>
        <pc:sldMkLst>
          <pc:docMk/>
          <pc:sldMk cId="959498745" sldId="272"/>
        </pc:sldMkLst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3" creationId="{1566E883-2892-3696-2FEF-AA4977AA5994}"/>
          </ac:spMkLst>
        </pc:spChg>
        <pc:spChg chg="mod topLvl">
          <ac:chgData name="Armin Koch - JobRad" userId="76a18f80-0502-4312-afa7-1e57831a2dee" providerId="ADAL" clId="{2486D5F5-5765-5A93-9A1B-AB903B619558}" dt="2026-07-23T12:57:22.425" v="89" actId="14100"/>
          <ac:spMkLst>
            <pc:docMk/>
            <pc:sldMk cId="959498745" sldId="272"/>
            <ac:spMk id="10" creationId="{6AA97222-E5F0-5ACB-5191-D51A78DD3D10}"/>
          </ac:spMkLst>
        </pc:spChg>
        <pc:spChg chg="mod">
          <ac:chgData name="Armin Koch - JobRad" userId="76a18f80-0502-4312-afa7-1e57831a2dee" providerId="ADAL" clId="{2486D5F5-5765-5A93-9A1B-AB903B619558}" dt="2026-07-23T12:56:54.729" v="88" actId="408"/>
          <ac:spMkLst>
            <pc:docMk/>
            <pc:sldMk cId="959498745" sldId="272"/>
            <ac:spMk id="16" creationId="{0EFDAFAC-C399-DE67-1BC5-2F289751578C}"/>
          </ac:spMkLst>
        </pc:spChg>
        <pc:spChg chg="mod">
          <ac:chgData name="Armin Koch - JobRad" userId="76a18f80-0502-4312-afa7-1e57831a2dee" providerId="ADAL" clId="{2486D5F5-5765-5A93-9A1B-AB903B619558}" dt="2026-07-23T12:56:54.729" v="88" actId="408"/>
          <ac:spMkLst>
            <pc:docMk/>
            <pc:sldMk cId="959498745" sldId="272"/>
            <ac:spMk id="24" creationId="{34143A97-49D0-DDA5-CB66-37EE55060655}"/>
          </ac:spMkLst>
        </pc:spChg>
        <pc:spChg chg="mod">
          <ac:chgData name="Armin Koch - JobRad" userId="76a18f80-0502-4312-afa7-1e57831a2dee" providerId="ADAL" clId="{2486D5F5-5765-5A93-9A1B-AB903B619558}" dt="2026-07-23T12:56:54.729" v="88" actId="408"/>
          <ac:spMkLst>
            <pc:docMk/>
            <pc:sldMk cId="959498745" sldId="272"/>
            <ac:spMk id="32" creationId="{3C3FA0FF-FF91-3A92-3BAD-DB9EAC2FAAA8}"/>
          </ac:spMkLst>
        </pc:spChg>
        <pc:spChg chg="mod topLvl">
          <ac:chgData name="Armin Koch - JobRad" userId="76a18f80-0502-4312-afa7-1e57831a2dee" providerId="ADAL" clId="{2486D5F5-5765-5A93-9A1B-AB903B619558}" dt="2026-07-23T12:56:46.031" v="87" actId="1076"/>
          <ac:spMkLst>
            <pc:docMk/>
            <pc:sldMk cId="959498745" sldId="272"/>
            <ac:spMk id="41" creationId="{7204DB52-A6DE-1A76-DF20-E20ED530D8D3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47" creationId="{51746AC0-DF1D-F4FD-D58A-634DEAE174CC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50" creationId="{9665EA45-B1B1-131A-ECBC-486878528239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53" creationId="{8C274E4F-1CBF-0E94-1E54-8C5BB4727F4A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55" creationId="{6ECD0A03-BD33-2AB8-5F24-3FFE4F1082DF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57" creationId="{91919700-9B7D-2660-B735-E2A72CC8D796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60" creationId="{724562C0-52D6-0A75-91C5-ABDF8308482A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63" creationId="{7D41EF94-E54F-6229-4F22-C10970843B8F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66" creationId="{734B7E89-881C-D417-8A06-6BA8F05C6AE1}"/>
          </ac:spMkLst>
        </pc:spChg>
        <pc:spChg chg="mod">
          <ac:chgData name="Armin Koch - JobRad" userId="76a18f80-0502-4312-afa7-1e57831a2dee" providerId="ADAL" clId="{2486D5F5-5765-5A93-9A1B-AB903B619558}" dt="2026-07-23T12:55:04.566" v="80"/>
          <ac:spMkLst>
            <pc:docMk/>
            <pc:sldMk cId="959498745" sldId="272"/>
            <ac:spMk id="69" creationId="{33A75E3A-6388-AB53-A688-70E89574B553}"/>
          </ac:spMkLst>
        </pc:spChg>
      </pc:sldChg>
      <pc:sldChg chg="addSp delSp modSp mod modTransition">
        <pc:chgData name="Armin Koch - JobRad" userId="76a18f80-0502-4312-afa7-1e57831a2dee" providerId="ADAL" clId="{2486D5F5-5765-5A93-9A1B-AB903B619558}" dt="2026-07-23T13:08:47.988" v="121"/>
        <pc:sldMkLst>
          <pc:docMk/>
          <pc:sldMk cId="3779691305" sldId="274"/>
        </pc:sldMkLst>
        <pc:graphicFrameChg chg="mod modGraphic">
          <ac:chgData name="Armin Koch - JobRad" userId="76a18f80-0502-4312-afa7-1e57831a2dee" providerId="ADAL" clId="{2486D5F5-5765-5A93-9A1B-AB903B619558}" dt="2026-07-23T13:08:47.988" v="121"/>
          <ac:graphicFrameMkLst>
            <pc:docMk/>
            <pc:sldMk cId="3779691305" sldId="274"/>
            <ac:graphicFrameMk id="7" creationId="{DED20E82-F6CB-B983-E865-FED4580661E9}"/>
          </ac:graphicFrameMkLst>
        </pc:graphicFrameChg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3719846174" sldId="276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1496048846" sldId="277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842083473" sldId="278"/>
        </pc:sldMkLst>
      </pc:sldChg>
      <pc:sldChg chg="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2029790736" sldId="279"/>
        </pc:sldMkLst>
      </pc:sldChg>
      <pc:sldChg chg="add del 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3184607029" sldId="281"/>
        </pc:sldMkLst>
      </pc:sldChg>
      <pc:sldChg chg="addSp delSp modSp mod modTransition">
        <pc:chgData name="Armin Koch - JobRad" userId="76a18f80-0502-4312-afa7-1e57831a2dee" providerId="ADAL" clId="{2486D5F5-5765-5A93-9A1B-AB903B619558}" dt="2026-07-23T13:02:15.021" v="106"/>
        <pc:sldMkLst>
          <pc:docMk/>
          <pc:sldMk cId="4137204026" sldId="289"/>
        </pc:sldMkLst>
        <pc:spChg chg="add mod">
          <ac:chgData name="Armin Koch - JobRad" userId="76a18f80-0502-4312-afa7-1e57831a2dee" providerId="ADAL" clId="{2486D5F5-5765-5A93-9A1B-AB903B619558}" dt="2026-07-23T12:59:40.221" v="99"/>
          <ac:spMkLst>
            <pc:docMk/>
            <pc:sldMk cId="4137204026" sldId="289"/>
            <ac:spMk id="6" creationId="{E33A6959-3CFE-F984-CD51-7F2DC5CA2FD3}"/>
          </ac:spMkLst>
        </pc:spChg>
        <pc:spChg chg="add mod">
          <ac:chgData name="Armin Koch - JobRad" userId="76a18f80-0502-4312-afa7-1e57831a2dee" providerId="ADAL" clId="{2486D5F5-5765-5A93-9A1B-AB903B619558}" dt="2026-07-23T12:59:40.221" v="99"/>
          <ac:spMkLst>
            <pc:docMk/>
            <pc:sldMk cId="4137204026" sldId="289"/>
            <ac:spMk id="7" creationId="{AD0CBDC2-F67A-E470-D956-6D99945F0B1B}"/>
          </ac:spMkLst>
        </pc:spChg>
        <pc:spChg chg="add mod">
          <ac:chgData name="Armin Koch - JobRad" userId="76a18f80-0502-4312-afa7-1e57831a2dee" providerId="ADAL" clId="{2486D5F5-5765-5A93-9A1B-AB903B619558}" dt="2026-07-23T12:59:40.221" v="99"/>
          <ac:spMkLst>
            <pc:docMk/>
            <pc:sldMk cId="4137204026" sldId="289"/>
            <ac:spMk id="9" creationId="{7D0AC8B8-029F-0405-4578-C81557A4FDB7}"/>
          </ac:spMkLst>
        </pc:spChg>
        <pc:picChg chg="add mod">
          <ac:chgData name="Armin Koch - JobRad" userId="76a18f80-0502-4312-afa7-1e57831a2dee" providerId="ADAL" clId="{2486D5F5-5765-5A93-9A1B-AB903B619558}" dt="2026-07-23T12:59:40.221" v="99"/>
          <ac:picMkLst>
            <pc:docMk/>
            <pc:sldMk cId="4137204026" sldId="289"/>
            <ac:picMk id="8" creationId="{4BFAAB69-2CEA-835E-5859-303739289BED}"/>
          </ac:picMkLst>
        </pc:picChg>
      </pc:sldChg>
      <pc:sldChg chg="delSp add del mod modTransition">
        <pc:chgData name="Armin Koch - JobRad" userId="76a18f80-0502-4312-afa7-1e57831a2dee" providerId="ADAL" clId="{2486D5F5-5765-5A93-9A1B-AB903B619558}" dt="2026-07-23T13:06:12.413" v="107" actId="478"/>
        <pc:sldMkLst>
          <pc:docMk/>
          <pc:sldMk cId="4166220011" sldId="598"/>
        </pc:sldMkLst>
      </pc:sldChg>
      <pc:sldChg chg="delSp modSp add mod modTransition">
        <pc:chgData name="Armin Koch - JobRad" userId="76a18f80-0502-4312-afa7-1e57831a2dee" providerId="ADAL" clId="{2486D5F5-5765-5A93-9A1B-AB903B619558}" dt="2026-07-27T11:40:54.325" v="197" actId="57"/>
        <pc:sldMkLst>
          <pc:docMk/>
          <pc:sldMk cId="3583069032" sldId="603"/>
        </pc:sldMkLst>
        <pc:spChg chg="mod">
          <ac:chgData name="Armin Koch - JobRad" userId="76a18f80-0502-4312-afa7-1e57831a2dee" providerId="ADAL" clId="{2486D5F5-5765-5A93-9A1B-AB903B619558}" dt="2026-07-27T11:40:54.325" v="197" actId="57"/>
          <ac:spMkLst>
            <pc:docMk/>
            <pc:sldMk cId="3583069032" sldId="603"/>
            <ac:spMk id="3" creationId="{9101CDAF-C8CA-B219-AB84-1249FD411D8A}"/>
          </ac:spMkLst>
        </pc:spChg>
      </pc:sldChg>
      <pc:sldChg chg="modSp add mod">
        <pc:chgData name="Armin Koch - JobRad" userId="76a18f80-0502-4312-afa7-1e57831a2dee" providerId="ADAL" clId="{2486D5F5-5765-5A93-9A1B-AB903B619558}" dt="2026-07-23T13:17:28.996" v="194" actId="255"/>
        <pc:sldMkLst>
          <pc:docMk/>
          <pc:sldMk cId="281166331" sldId="604"/>
        </pc:sldMkLst>
        <pc:graphicFrameChg chg="mod modGraphic">
          <ac:chgData name="Armin Koch - JobRad" userId="76a18f80-0502-4312-afa7-1e57831a2dee" providerId="ADAL" clId="{2486D5F5-5765-5A93-9A1B-AB903B619558}" dt="2026-07-23T13:17:28.996" v="194" actId="255"/>
          <ac:graphicFrameMkLst>
            <pc:docMk/>
            <pc:sldMk cId="281166331" sldId="604"/>
            <ac:graphicFrameMk id="7" creationId="{E04DCF4A-29EA-6303-244F-69EFF853F78D}"/>
          </ac:graphicFrameMkLst>
        </pc:graphicFrameChg>
      </pc:sldChg>
    </pc:docChg>
  </pc:docChgLst>
  <pc:docChgLst>
    <pc:chgData name="Teresa Quast - JobRad" userId="77ac85cf-4baf-4442-a731-3c7fa61586ba" providerId="ADAL" clId="{23844FAA-8AC0-4539-B9C2-272485A59833}"/>
    <pc:docChg chg="custSel modSld">
      <pc:chgData name="Teresa Quast - JobRad" userId="77ac85cf-4baf-4442-a731-3c7fa61586ba" providerId="ADAL" clId="{23844FAA-8AC0-4539-B9C2-272485A59833}" dt="2026-07-27T11:27:52.896" v="245" actId="20577"/>
      <pc:docMkLst>
        <pc:docMk/>
      </pc:docMkLst>
      <pc:sldChg chg="modSp mod">
        <pc:chgData name="Teresa Quast - JobRad" userId="77ac85cf-4baf-4442-a731-3c7fa61586ba" providerId="ADAL" clId="{23844FAA-8AC0-4539-B9C2-272485A59833}" dt="2026-07-27T11:27:52.896" v="245" actId="20577"/>
        <pc:sldMkLst>
          <pc:docMk/>
          <pc:sldMk cId="3583069032" sldId="603"/>
        </pc:sldMkLst>
        <pc:spChg chg="mod">
          <ac:chgData name="Teresa Quast - JobRad" userId="77ac85cf-4baf-4442-a731-3c7fa61586ba" providerId="ADAL" clId="{23844FAA-8AC0-4539-B9C2-272485A59833}" dt="2026-07-27T11:27:52.896" v="245" actId="20577"/>
          <ac:spMkLst>
            <pc:docMk/>
            <pc:sldMk cId="3583069032" sldId="603"/>
            <ac:spMk id="3" creationId="{9101CDAF-C8CA-B219-AB84-1249FD411D8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4046D-028A-43DC-87B9-BF38F0C47DE2}" type="datetimeFigureOut">
              <a:rPr lang="de-DE" smtClean="0"/>
              <a:t>12.08.26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EBDA9-25A4-4B84-BD62-39D4D4F7A4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59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6799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1" baseline="0"/>
              <a:t>Hier können Sie den Namen Ihres Unternehmens eintragen und optional ihr Logo einfügen.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50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0">
                <a:solidFill>
                  <a:srgbClr val="2B373D"/>
                </a:solidFill>
                <a:effectLst/>
                <a:latin typeface="Calmetta"/>
              </a:rPr>
              <a:t>Intro: Das Dienstrad ist einer der beliebtesten Benefits </a:t>
            </a:r>
            <a:r>
              <a:rPr lang="de-DE">
                <a:solidFill>
                  <a:srgbClr val="2B373D"/>
                </a:solidFill>
                <a:latin typeface="Calmetta"/>
              </a:rPr>
              <a:t>– </a:t>
            </a:r>
            <a:r>
              <a:rPr lang="de-DE" b="0" i="0">
                <a:solidFill>
                  <a:srgbClr val="2B373D"/>
                </a:solidFill>
                <a:effectLst/>
                <a:latin typeface="Calmetta"/>
              </a:rPr>
              <a:t>und das aus gutem Grund: Wer ein Fahrrad oder E-Bike least, spart Geld, hält sich fit und ist nachhaltig unterwegs.</a:t>
            </a:r>
            <a:endParaRPr lang="de-DE">
              <a:latin typeface="Calmetta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1167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Häufige Fragen der Mitarbeitenden: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Darf man das Dienstrad auch privat nutzen?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Ja! Das Dienstrad darf sowohl betrieblich als auch privat gefahren werden. Es ist keine Mindestnutzung z. B. für den Arbeitsweg vorgeschrieben.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>
              <a:solidFill>
                <a:schemeClr val="accent5"/>
              </a:solidFill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Wie lang ist die Laufzeit und kann ich das Dienstrad am Ende übernehmen?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Der Einzelleasingvertrag läuft jeweils über 36 Monate und ist in diesem Zeitraum grundsätzlich unkündbar. Im Anschluss endet das Nutzungsrecht und das Rad muss zurückgegeben werden.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Aber: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JobRad®beabsichtigt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, zum Ende der Laufzeit ein Angebot zum Kauf des 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Rads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 zu machen. 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Dieses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Kaufangebot 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kann nicht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 verbindlich in den Vertrag aufgenommen werden, weil dies den Bestimmungen der Leasingerlasse der Finanzverwaltung widerspräche.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Das Kaufangebot beruht auf dem Gebraucht-Kaufpreis des Rads, der mit derzeit 18 % des Verkaufspreises kalkuliert ist.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077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/>
              <a:t>Versenden Sie diese Präsentation an Ihre Beschäftigten? Dann hinterlegen Sie auf dieser Folie am besten den Link zum JobRad®-Portal Ihres Unternehmens.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2259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/>
              <a:t>Hier können Sie Ihre individuellen Konditionen eintragen.</a:t>
            </a:r>
          </a:p>
          <a:p>
            <a:pPr marL="174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/>
              <a:t>Beispiel: „Maximalpreis für Ihr Dienstrad 8.000 €“, „Maximale Anzahl an Diensträdern: 2“, …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Welche Fahrräder sind bei JobRad</a:t>
            </a:r>
            <a:r>
              <a:rPr lang="de-DE" sz="1200" b="1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möglich?</a:t>
            </a:r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Egal, ob Stadt- oder Tourenrad, Mountainbike oder Rennrad, Pedelec oder S-Pedelec, Liege- oder Lastenrad, egal, von welchem Hersteller oder welcher Marke – das JobRad®- Angebot gilt für jedes Traumbike.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jede Bestellung einen Verwaltungsaufwand mit sich bringt, gilt ein Mindestpreis von 749 € inkl. MwSt.</a:t>
            </a:r>
          </a:p>
          <a:p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0374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302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Woher bekomme ich mein Dienstrad?</a:t>
            </a:r>
          </a:p>
          <a:p>
            <a:pPr fontAlgn="t"/>
            <a:r>
              <a:rPr lang="de-DE" sz="120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JobRad®-Berechtigte können sich bei nahezu allen </a:t>
            </a:r>
            <a:r>
              <a:rPr lang="de-DE" sz="120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Fahrradfachhändler:innen</a:t>
            </a:r>
            <a:r>
              <a:rPr lang="de-DE" sz="120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Deutschland an rund 7.200 Verkaufsstellen ihr Wunschrad aussuchen.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 kleine, inhabergeführte Läden, große Ketten oder Onlineshops. </a:t>
            </a:r>
          </a:p>
          <a:p>
            <a:pPr fontAlgn="t"/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Lokale JobRad</a:t>
            </a:r>
            <a:r>
              <a:rPr lang="de-DE" sz="1200" i="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Partner:innen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finden Ihre Beschäftigten bequem über die </a:t>
            </a:r>
            <a:r>
              <a:rPr lang="de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Händlersuche im </a:t>
            </a:r>
            <a:r>
              <a:rPr lang="de-DE" sz="1200" b="0" i="0" u="none" strike="noStrike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meinJobRad</a:t>
            </a:r>
            <a:r>
              <a:rPr lang="de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®-Portal oder der JobRad®-Webseite.</a:t>
            </a:r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bevorzugte Fachhandel ist noch nicht dabei? Teilen Sie es uns mit und wir kümmern uns um alles Weitere!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79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JobRad</a:t>
            </a:r>
            <a:r>
              <a:rPr lang="de-DE" sz="1200" i="1"/>
              <a:t>®</a:t>
            </a:r>
            <a:r>
              <a:rPr lang="de-D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-Vollkaskoversicherung inkl. Mobilitätsgarantie ist bei jedem Dienstrad von JobRad® dabei. Darüber hinaus können sich Mitarbeitende – je nachdem, ob Sie die Services von JobRad® anbieten –, optional auch für verschiedene Servicepakete entscheiden.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Details zu den Servicepaketen finden Sie auf den folgenden Folien.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747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4150C-7296-8834-CEF6-10FC0F191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1161E2-BB4F-51D5-610E-8385E38925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13AE919-7579-6B4B-4675-7441DB632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0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Folienoption 1: Sie bieten Ihren Beschäftigten die neuen Servicepakete Basis/Komfort/Unlimited an, die seit Juli 2025 verfügbar sind? </a:t>
            </a:r>
          </a:p>
          <a:p>
            <a:r>
              <a:rPr lang="de-DE" sz="1000" b="0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Dann können Sie mit dieser Folien noch mehr ins Detail gehen.</a:t>
            </a:r>
          </a:p>
          <a:p>
            <a:endParaRPr lang="de-DE"/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2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Basis: Flexibel und budgetfreundlich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Der solide Einstieg für alle, die grundlegenden Service suchen: Dank jährlicher Inspektion (Sichtprüfung) bleibt dein Fahrrad, E-Bike oder E-Lastenrad fahrtauglich, zuverlässig und sicher.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Die perfekte Wahl für </a:t>
            </a:r>
            <a:r>
              <a:rPr lang="de-DE" sz="12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Gelegenheitsfahrer:innen</a:t>
            </a: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.</a:t>
            </a:r>
          </a:p>
          <a:p>
            <a:pPr marL="0" lvl="0" indent="0">
              <a:lnSpc>
                <a:spcPct val="105000"/>
              </a:lnSpc>
              <a:buFont typeface="Symbol" panose="05050102010706020507" pitchFamily="18" charset="2"/>
              <a:buNone/>
            </a:pPr>
            <a:endParaRPr lang="de-DE" sz="1200" kern="100">
              <a:solidFill>
                <a:srgbClr val="2B373D"/>
              </a:solidFill>
              <a:effectLst/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2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Komfort: Mehr Leistung, mehr Sicherheit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Neben Inspektionen bekommst du auch großzügige Budgets für Reparaturen und Verschleißteile, ideal angepasst an eine häufige Nutzung deines Rads.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Ideal für </a:t>
            </a:r>
            <a:r>
              <a:rPr lang="de-DE" sz="12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Alltagsfahrer:innen</a:t>
            </a: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, die umfassend abgesichert sein möchten.</a:t>
            </a:r>
          </a:p>
          <a:p>
            <a:pPr marL="0" lvl="0" indent="0">
              <a:lnSpc>
                <a:spcPct val="105000"/>
              </a:lnSpc>
              <a:buFont typeface="Symbol" panose="05050102010706020507" pitchFamily="18" charset="2"/>
              <a:buNone/>
            </a:pPr>
            <a:endParaRPr lang="de-DE" sz="1200" kern="100">
              <a:solidFill>
                <a:srgbClr val="2B373D"/>
              </a:solidFill>
              <a:effectLst/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2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Unlimited: Das Rundum-Sorglos-Paket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Akkuverschleiß oder häufige Werkstattbesuche? Neben den jährlichen Inspektionen sind auch alle Reparaturen und Verschleißteile inklusive.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Für </a:t>
            </a:r>
            <a:r>
              <a:rPr lang="de-DE" sz="12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Vielfahrer:innen</a:t>
            </a:r>
            <a:r>
              <a:rPr lang="de-DE" sz="12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 mit hoher Abnutzung oder bei hochpreisigen Premium Modellen – Unlimited schützt vor ungeplanten Zusatzkosten. </a:t>
            </a:r>
          </a:p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9B6402-2F9A-0624-1558-6570BCEE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20673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Folienoption 2: Sie bieten Ihren Beschäftigten nach wie vor die Servicepakete JobRad®-Inspektion/JobRad®-</a:t>
            </a:r>
            <a:r>
              <a:rPr lang="de-DE" sz="1200" b="1" i="1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an? </a:t>
            </a:r>
          </a:p>
          <a:p>
            <a:r>
              <a:rPr lang="de-DE" sz="1200" b="0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Dann können Sie hier </a:t>
            </a:r>
            <a:r>
              <a:rPr lang="de-DE" sz="1200" b="0" i="1" kern="1200" baseline="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mehr ins Detail zu gehen. </a:t>
            </a:r>
            <a:endParaRPr lang="de-DE" sz="1200" b="0" i="1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8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schützt dich und dein Rad bei Unfallschäden, Vandalismus, Diebstahl und in vielen weiteren Fällen.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Als Leasinggut muss das Dienstrad versichert sein, deshalb ist 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bei uns Standard.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200" b="1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-Mobilitätsgarantie?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-Mobilitätsgarantie schützt dich unterwegs: Unter anderem mit mobiler Pannenhilfe und einer 24-Stunden-Notrufnummer.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Mobilitätsgarantie ist kostenfrei in der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enthalten.</a:t>
            </a:r>
          </a:p>
          <a:p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20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-Inspektion?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Mit der JobRad®-Inspektion gibt es für 5 € (netto) monatlich einen jährlichen Check im Wert von 90 € (brutto) beim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Premiumhändler:innen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deiner Wahl.</a:t>
            </a:r>
            <a:r>
              <a:rPr lang="de-DE" sz="1200" b="0" i="0" kern="1200" baseline="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Mitarbeitende schließen die Inspektion bei Bestellung eines Dienstrads einfach mit ab. Ein nachträglicher Abschluss ist nicht möglich.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der JobRad</a:t>
            </a:r>
            <a:r>
              <a:rPr lang="de-DE" sz="120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</a:t>
            </a:r>
            <a:r>
              <a:rPr lang="de-DE" sz="1200" b="1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Für eine zusätzliche Rate von insgesamt nur 10 € (netto) im Monat gibt es beim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neben dem jährlichen 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Check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im Wert von 90 € (brutto) 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pro Vertragsjahr zusätzlich Verschleißreparaturen im Wert von bis zu 230 €.</a:t>
            </a:r>
          </a:p>
          <a:p>
            <a:endParaRPr lang="de-DE" sz="1200" b="0" i="0" kern="1200">
              <a:solidFill>
                <a:srgbClr val="2B373D"/>
              </a:solidFill>
              <a:effectLst/>
              <a:latin typeface="Calmetta" panose="020B0603020203030204" pitchFamily="34" charset="0"/>
              <a:ea typeface="Comspot Light" panose="020F0003040202060204" pitchFamily="34" charset="0"/>
              <a:cs typeface="+mn-cs"/>
            </a:endParaRPr>
          </a:p>
          <a:p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5502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A810D-DB11-2645-9884-20CA7992C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B266755-7A42-92B7-706B-2EB7CF4737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436BAB5-6251-D559-0E17-D0197F642E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Bei JobRad®-Deals entdecken Mitarbeitende wechselnde Rabattaktionen und Angebote für Räder und Zubehör.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Mit dabei: viele beliebte Marken, </a:t>
            </a:r>
            <a:r>
              <a:rPr lang="de-DE" i="1" err="1"/>
              <a:t>Hersteller:innen</a:t>
            </a:r>
            <a:r>
              <a:rPr lang="de-DE" i="1"/>
              <a:t> und Shops – sowohl im Fachhandel vor Ort als auch online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Exklusiver Zugang für Berechtigte und </a:t>
            </a:r>
            <a:r>
              <a:rPr lang="de-DE" i="1" err="1"/>
              <a:t>JobRadler:innen</a:t>
            </a:r>
            <a:r>
              <a:rPr lang="de-DE" i="1"/>
              <a:t> nach Registrierung im JobRad®-Portal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B61FD7F-C0FC-BF37-0CAE-A16559D23A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50116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Hier sind die Standardangaben hinterlegt. Optional können Sie auf der folgenden Folie Ihre unternehmensspezifischen Konditionen für Ihre Mitarbeitenden darstellen.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793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A12B3-0393-9C62-73F3-93FCC04A5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F354316-69DC-CFD5-F45C-AD4BF950EA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9AA837B-6F2A-0E45-5ED0-4624AC5E8F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Hier können Sie Ihre unternehmensspezifischen Konditionen für Ihre Mitarbeitenden im Überblick darstellen. Geben Sie beispielsweise die in Ihrem Unternehmen verfügbaren Services an: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baseline="0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Sie haben die ab Juli 2025 verfügbaren neuen Servicepakete eingeführt?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Dann tragen Sie unter „Services von JobRad®“ ein, welche Pakete Sie anbieten („Servicepaket Basis“, „Servicepaket Komfort“ und/oder „Servicepaket Unlimited“).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baseline="0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Sie bieten weiterhin unsere bisherigen Services an?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Dann hinterlegen Sie „JobRad®-Inspektion“ und/oder „JobRad®-</a:t>
            </a:r>
            <a:r>
              <a:rPr lang="de-DE" sz="1200" b="0" i="1" baseline="0" err="1">
                <a:latin typeface="Comspot Light" panose="020F0003040202060204" pitchFamily="34" charset="0"/>
                <a:ea typeface="Comspot Light" panose="020F0003040202060204" pitchFamily="34" charset="0"/>
              </a:rPr>
              <a:t>FullService</a:t>
            </a: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“.</a:t>
            </a:r>
          </a:p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2D30B9B-30AA-1F22-0BFA-DC756FADF0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20699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>
                <a:latin typeface="Comspot Light" panose="020F0003040202060204" pitchFamily="34" charset="0"/>
                <a:ea typeface="Comspot Light" panose="020F0003040202060204" pitchFamily="34" charset="0"/>
              </a:rPr>
              <a:t>Möglichkeit für Fragen</a:t>
            </a:r>
            <a:r>
              <a:rPr lang="de-DE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 &amp; offene Diskussion.</a:t>
            </a:r>
            <a:endParaRPr lang="de-DE" i="1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7624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/>
              <a:t>Hier können Sie die Kontaktdaten der JobRad</a:t>
            </a:r>
            <a:r>
              <a:rPr lang="de-DE"/>
              <a:t>®</a:t>
            </a:r>
            <a:r>
              <a:rPr lang="de-DE" i="1"/>
              <a:t>-Ansprechperson in Ihrem Unternehmen hinterlegen.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96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58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783" userDrawn="1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/ Text (dunkel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">
            <a:extLst>
              <a:ext uri="{FF2B5EF4-FFF2-40B4-BE49-F238E27FC236}">
                <a16:creationId xmlns:a16="http://schemas.microsoft.com/office/drawing/2014/main" id="{CA381C9B-7E0B-66FB-4CBA-8116A86A81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32000" cy="6480175"/>
          </a:xfrm>
          <a:solidFill>
            <a:schemeClr val="tx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0112833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  <p15:guide id="6" pos="505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Headline / Inhalt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">
            <a:extLst>
              <a:ext uri="{FF2B5EF4-FFF2-40B4-BE49-F238E27FC236}">
                <a16:creationId xmlns:a16="http://schemas.microsoft.com/office/drawing/2014/main" id="{D2C736EA-313D-C0CD-F63D-7EA28726A34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185738" indent="-185738">
              <a:tabLst/>
              <a:defRPr/>
            </a:lvl1pPr>
            <a:lvl4pPr marL="185738" indent="-185738">
              <a:tabLst/>
              <a:defRPr/>
            </a:lvl4pPr>
          </a:lstStyle>
          <a:p>
            <a:pPr lvl="0"/>
            <a:r>
              <a:rPr lang="de-DE"/>
              <a:t>Aufzählung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4793EABC-01D1-14EA-8EDB-EAD10AF72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Headline:</a:t>
            </a:r>
            <a:br>
              <a:rPr lang="de-DE"/>
            </a:br>
            <a:r>
              <a:rPr lang="de-DE"/>
              <a:t>Auf zwei Zeilen…</a:t>
            </a:r>
          </a:p>
        </p:txBody>
      </p:sp>
    </p:spTree>
    <p:extLst>
      <p:ext uri="{BB962C8B-B14F-4D97-AF65-F5344CB8AC3E}">
        <p14:creationId xmlns:p14="http://schemas.microsoft.com/office/powerpoint/2010/main" val="1058550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1134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/ Text (Pink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">
            <a:extLst>
              <a:ext uri="{FF2B5EF4-FFF2-40B4-BE49-F238E27FC236}">
                <a16:creationId xmlns:a16="http://schemas.microsoft.com/office/drawing/2014/main" id="{2FF9D5CC-1489-E623-CA48-00D544B6975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027988" y="323851"/>
            <a:ext cx="3095623" cy="5364162"/>
          </a:xfr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2300"/>
              </a:spcAft>
              <a:buNone/>
              <a:defRPr sz="3300"/>
            </a:lvl1pPr>
            <a:lvl2pPr marL="185738" indent="-185738">
              <a:spcBef>
                <a:spcPts val="600"/>
              </a:spcBef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2pPr>
            <a:lvl3pPr>
              <a:spcBef>
                <a:spcPts val="1800"/>
              </a:spcBef>
              <a:defRPr>
                <a:latin typeface="+mj-lt"/>
              </a:defRPr>
            </a:lvl3pPr>
            <a:lvl4pPr marL="0" indent="0">
              <a:spcBef>
                <a:spcPts val="600"/>
              </a:spcBef>
              <a:buNone/>
              <a:defRPr sz="1900">
                <a:latin typeface="+mn-lt"/>
              </a:defRPr>
            </a:lvl4pPr>
            <a:lvl5pPr marL="185738" indent="-185738">
              <a:spcBef>
                <a:spcPts val="400"/>
              </a:spcBef>
              <a:buFont typeface="Arial" panose="020B0604020202020204" pitchFamily="34" charset="0"/>
              <a:buChar char="•"/>
              <a:tabLst/>
              <a:defRPr>
                <a:latin typeface="+mn-lt"/>
              </a:defRPr>
            </a:lvl5pPr>
            <a:lvl6pPr>
              <a:spcBef>
                <a:spcPts val="1200"/>
              </a:spcBef>
              <a:defRPr>
                <a:latin typeface="+mj-lt"/>
              </a:defRPr>
            </a:lvl6pPr>
          </a:lstStyle>
          <a:p>
            <a:pPr lvl="0"/>
            <a:r>
              <a:rPr lang="de-DE"/>
              <a:t>Headline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4" name="Bild">
            <a:extLst>
              <a:ext uri="{FF2B5EF4-FFF2-40B4-BE49-F238E27FC236}">
                <a16:creationId xmlns:a16="http://schemas.microsoft.com/office/drawing/2014/main" id="{CA381C9B-7E0B-66FB-4CBA-8116A86A81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32000" cy="6480175"/>
          </a:xfrm>
          <a:solidFill>
            <a:schemeClr val="tx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41888965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  <p15:guide id="6" pos="50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>
            <a:extLst>
              <a:ext uri="{FF2B5EF4-FFF2-40B4-BE49-F238E27FC236}">
                <a16:creationId xmlns:a16="http://schemas.microsoft.com/office/drawing/2014/main" id="{F3D3C4E4-C44C-1229-0A62-0359524E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800225"/>
            <a:ext cx="10728325" cy="38877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Aufzählung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86615185-3531-B25D-6988-C1B111F3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Headline:</a:t>
            </a:r>
            <a:br>
              <a:rPr lang="de-DE"/>
            </a:br>
            <a:r>
              <a:rPr lang="de-DE"/>
              <a:t>Auf zwei Zeilen…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CF9B55-178B-1BDA-B42B-7599BB02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288" y="6074991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 vert="horz" lIns="0" tIns="0" rIns="0" bIns="0" rtlCol="0" anchor="ctr" anchorCtr="1"/>
          <a:lstStyle>
            <a:lvl1pPr marL="0" algn="l">
              <a:defRPr sz="1250">
                <a:solidFill>
                  <a:schemeClr val="bg1"/>
                </a:solidFill>
              </a:defRPr>
            </a:lvl1pPr>
            <a:lvl2pPr marL="0" algn="l">
              <a:defRPr/>
            </a:lvl2pPr>
            <a:lvl3pPr marL="0" algn="l">
              <a:defRPr/>
            </a:lvl3pPr>
            <a:lvl4pPr marL="0" algn="l">
              <a:defRPr/>
            </a:lvl4pPr>
            <a:lvl5pPr marL="0" algn="l">
              <a:defRPr/>
            </a:lvl5pPr>
            <a:lvl6pPr marL="0" algn="l">
              <a:defRPr/>
            </a:lvl6pPr>
            <a:lvl7pPr marL="0" algn="l">
              <a:defRPr/>
            </a:lvl7pPr>
            <a:lvl8pPr marL="0" algn="l">
              <a:defRPr/>
            </a:lvl8pPr>
            <a:lvl9pPr marL="0" algn="l">
              <a:defRPr/>
            </a:lvl9pPr>
          </a:lstStyle>
          <a:p>
            <a:fld id="{F23A9CEE-B35A-4E54-A09E-1A7770F20A4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9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6" r:id="rId2"/>
    <p:sldLayoutId id="2147483667" r:id="rId3"/>
    <p:sldLayoutId id="2147483668" r:id="rId4"/>
  </p:sldLayoutIdLst>
  <p:hf hdr="0" ftr="0" dt="0"/>
  <p:txStyles>
    <p:titleStyle>
      <a:lvl1pPr marL="0" indent="0" algn="l" defTabSz="86401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33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4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72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24000" rtl="0" eaLnBrk="1" latinLnBrk="0" hangingPunct="1">
        <a:lnSpc>
          <a:spcPct val="110000"/>
        </a:lnSpc>
        <a:spcBef>
          <a:spcPts val="1800"/>
        </a:spcBef>
        <a:buFont typeface="Arial" panose="020B0604020202020204" pitchFamily="34" charset="0"/>
        <a:buNone/>
        <a:defRPr sz="19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324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48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3240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sv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hyperlink" Target="https://www.instagram.com/jobrad_org" TargetMode="External"/><Relationship Id="rId7" Type="http://schemas.openxmlformats.org/officeDocument/2006/relationships/hyperlink" Target="https://www.linkedin.com/company/jobrad-gmbh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JobRadOrg" TargetMode="External"/><Relationship Id="rId5" Type="http://schemas.openxmlformats.org/officeDocument/2006/relationships/hyperlink" Target="https://www.xing.com/pages/jobrad" TargetMode="External"/><Relationship Id="rId4" Type="http://schemas.openxmlformats.org/officeDocument/2006/relationships/hyperlink" Target="https://www.facebook.com/JobRadl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F9E043-FC4E-929E-E7E9-847E2A7EB7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10728325" cy="919163"/>
          </a:xfrm>
        </p:spPr>
        <p:txBody>
          <a:bodyPr/>
          <a:lstStyle/>
          <a:p>
            <a:r>
              <a:rPr lang="de-DE"/>
              <a:t>JobRad</a:t>
            </a:r>
            <a:r>
              <a:rPr lang="de-DE" baseline="30000"/>
              <a:t>®</a:t>
            </a:r>
            <a:r>
              <a:rPr lang="de-DE"/>
              <a:t> in Ihrem Unternehmen: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1C887805-A61D-DDD7-9431-9499B222B5D7}"/>
              </a:ext>
            </a:extLst>
          </p:cNvPr>
          <p:cNvSpPr txBox="1">
            <a:spLocks/>
          </p:cNvSpPr>
          <p:nvPr/>
        </p:nvSpPr>
        <p:spPr>
          <a:xfrm>
            <a:off x="449917" y="429556"/>
            <a:ext cx="6840000" cy="4920209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de-DE" sz="1700" b="1">
              <a:latin typeface="Calmetta (Textkörper)"/>
            </a:endParaRPr>
          </a:p>
          <a:p>
            <a:pPr>
              <a:lnSpc>
                <a:spcPct val="150000"/>
              </a:lnSpc>
            </a:pPr>
            <a:r>
              <a:rPr lang="de-DE" sz="1700" b="1">
                <a:latin typeface="Calmetta (Textkörper)"/>
              </a:rPr>
              <a:t>Toll, dass Sie dabei sind! </a:t>
            </a:r>
          </a:p>
          <a:p>
            <a:pPr>
              <a:lnSpc>
                <a:spcPct val="150000"/>
              </a:lnSpc>
            </a:pPr>
            <a:r>
              <a:rPr lang="de-DE" sz="1700">
                <a:latin typeface="Calmetta (Textkörper)"/>
              </a:rPr>
              <a:t>Zum Start Ihres JobRad</a:t>
            </a:r>
            <a:r>
              <a:rPr lang="de-DE" sz="1700" baseline="30000">
                <a:latin typeface="Calmetta (Textkörper)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700">
                <a:latin typeface="Calmetta (Textkörper)"/>
              </a:rPr>
              <a:t>-Angebots möchten wir Sie optimal bei Ihrer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internen Kommunikation unterstützen. Mit den folgenden Charts können Sie</a:t>
            </a:r>
          </a:p>
          <a:p>
            <a:pPr marL="0" indent="0">
              <a:lnSpc>
                <a:spcPct val="100000"/>
              </a:lnSpc>
              <a:tabLst>
                <a:tab pos="0" algn="l"/>
                <a:tab pos="898525" algn="l"/>
                <a:tab pos="1619250" algn="l"/>
              </a:tabLst>
            </a:pPr>
            <a:r>
              <a:rPr lang="de-DE" sz="1700">
                <a:latin typeface="Calmetta (Textkörper)"/>
              </a:rPr>
              <a:t>Ihre Beschäftigen zum neuen Benefit informieren, Vorteile und Konditionen</a:t>
            </a:r>
          </a:p>
          <a:p>
            <a:pPr marL="0" indent="0">
              <a:lnSpc>
                <a:spcPct val="100000"/>
              </a:lnSpc>
              <a:tabLst>
                <a:tab pos="0" algn="l"/>
                <a:tab pos="898525" algn="l"/>
                <a:tab pos="1619250" algn="l"/>
              </a:tabLst>
            </a:pPr>
            <a:r>
              <a:rPr lang="de-DE" sz="1700">
                <a:latin typeface="Calmetta (Textkörper)"/>
              </a:rPr>
              <a:t>vorstellen und bei den ersten Schritten begleiten. </a:t>
            </a:r>
          </a:p>
          <a:p>
            <a:pPr>
              <a:lnSpc>
                <a:spcPct val="150000"/>
              </a:lnSpc>
            </a:pPr>
            <a:r>
              <a:rPr lang="de-DE" sz="1700" b="1">
                <a:latin typeface="Calmetta (Textkörper)"/>
              </a:rPr>
              <a:t>Passen Sie die Folien einfach an Ihre Bedarfe an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Auf einigen Folien können Sie individuelle Formulierungen oder Angaben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einfügen oder anpassen. Im Notizfeld der Folien geben wir Ihnen hilfreiche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Tipps und Impulse dazu. Außerdem finden Sie dort fachlichen Input und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Formulierungshilfen.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sz="1700"/>
          </a:p>
          <a:p>
            <a:r>
              <a:rPr lang="de-DE" sz="1700"/>
              <a:t>Herzliche Grüße</a:t>
            </a:r>
          </a:p>
        </p:txBody>
      </p:sp>
      <p:pic>
        <p:nvPicPr>
          <p:cNvPr id="4" name="Grafik 3" descr="Ein Bild, das Schwarz, Dunkelheit, Feuerwerk enthält.&#10;&#10;KI-generierte Inhalte können fehlerhaft sein.">
            <a:extLst>
              <a:ext uri="{FF2B5EF4-FFF2-40B4-BE49-F238E27FC236}">
                <a16:creationId xmlns:a16="http://schemas.microsoft.com/office/drawing/2014/main" id="{F44F393B-9B53-B537-02EA-FD412D79878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737" y="4918864"/>
            <a:ext cx="2574477" cy="1185505"/>
          </a:xfrm>
          <a:prstGeom prst="rect">
            <a:avLst/>
          </a:prstGeom>
        </p:spPr>
      </p:pic>
      <p:pic>
        <p:nvPicPr>
          <p:cNvPr id="3" name="Bildplatzhalter 15">
            <a:extLst>
              <a:ext uri="{FF2B5EF4-FFF2-40B4-BE49-F238E27FC236}">
                <a16:creationId xmlns:a16="http://schemas.microsoft.com/office/drawing/2014/main" id="{E6C6C2BC-4EE8-121E-3F19-FD3CB423189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2488" y="0"/>
            <a:ext cx="3888000" cy="6480175"/>
          </a:xfrm>
          <a:prstGeom prst="rect">
            <a:avLst/>
          </a:prstGeom>
          <a:solidFill>
            <a:srgbClr val="2B373D"/>
          </a:solidFill>
        </p:spPr>
      </p:pic>
    </p:spTree>
    <p:extLst>
      <p:ext uri="{BB962C8B-B14F-4D97-AF65-F5344CB8AC3E}">
        <p14:creationId xmlns:p14="http://schemas.microsoft.com/office/powerpoint/2010/main" val="363132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platzhalter 4">
            <a:extLst>
              <a:ext uri="{FF2B5EF4-FFF2-40B4-BE49-F238E27FC236}">
                <a16:creationId xmlns:a16="http://schemas.microsoft.com/office/drawing/2014/main" id="{9B0A1617-7B19-448A-148B-42EBAD656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888000" cy="6480175"/>
          </a:xfrm>
          <a:prstGeom prst="rect">
            <a:avLst/>
          </a:prstGeom>
        </p:spPr>
      </p:pic>
      <p:sp>
        <p:nvSpPr>
          <p:cNvPr id="5" name="Titel 9">
            <a:extLst>
              <a:ext uri="{FF2B5EF4-FFF2-40B4-BE49-F238E27FC236}">
                <a16:creationId xmlns:a16="http://schemas.microsoft.com/office/drawing/2014/main" id="{55311598-24A6-464A-EEB2-765064F2D7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211637" y="936626"/>
            <a:ext cx="6911975" cy="18000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864017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864017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Einführung von JobRad</a:t>
            </a: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bei</a:t>
            </a:r>
            <a:b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r>
              <a:rPr kumimoji="0" lang="de-DE" sz="6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[Unternehmen] </a:t>
            </a:r>
            <a:b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Untertitel 10">
            <a:extLst>
              <a:ext uri="{FF2B5EF4-FFF2-40B4-BE49-F238E27FC236}">
                <a16:creationId xmlns:a16="http://schemas.microsoft.com/office/drawing/2014/main" id="{9538FBB0-8074-32BB-096F-A4847D85D57D}"/>
              </a:ext>
            </a:extLst>
          </p:cNvPr>
          <p:cNvSpPr txBox="1">
            <a:spLocks/>
          </p:cNvSpPr>
          <p:nvPr/>
        </p:nvSpPr>
        <p:spPr>
          <a:xfrm>
            <a:off x="4211637" y="323851"/>
            <a:ext cx="6911976" cy="360000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/>
              <a:t>Referent:in | Datum</a:t>
            </a:r>
          </a:p>
          <a:p>
            <a:endParaRPr lang="de-DE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35A15B2-C7AC-0369-82DA-08C60C770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738612" y="5854333"/>
            <a:ext cx="921899" cy="491574"/>
            <a:chOff x="5735415" y="5854333"/>
            <a:chExt cx="921899" cy="491574"/>
          </a:xfrm>
        </p:grpSpPr>
        <p:sp>
          <p:nvSpPr>
            <p:cNvPr id="8" name="Untertitel 10">
              <a:extLst>
                <a:ext uri="{FF2B5EF4-FFF2-40B4-BE49-F238E27FC236}">
                  <a16:creationId xmlns:a16="http://schemas.microsoft.com/office/drawing/2014/main" id="{24C7F8E6-1B8C-40F3-7A12-0DE6C0289E8B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[Kundenlogo]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de-DE" sz="1100" b="0" i="0" u="none" strike="noStrike" kern="1200" cap="none" spc="0" normalizeH="0" baseline="0" noProof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F3CB589-946E-B483-07A5-63B56598058C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2" name="Grafik 1">
            <a:extLst>
              <a:ext uri="{FF2B5EF4-FFF2-40B4-BE49-F238E27FC236}">
                <a16:creationId xmlns:a16="http://schemas.microsoft.com/office/drawing/2014/main" id="{FC7EC5A0-A420-3DDA-7887-C985949868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60723" y="5953172"/>
            <a:ext cx="1305166" cy="28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7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platzhalter 10">
            <a:extLst>
              <a:ext uri="{FF2B5EF4-FFF2-40B4-BE49-F238E27FC236}">
                <a16:creationId xmlns:a16="http://schemas.microsoft.com/office/drawing/2014/main" id="{638998B4-965F-C5EB-0978-AEE39BDC3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Vertikaler Textplatzhalter 2">
            <a:extLst>
              <a:ext uri="{FF2B5EF4-FFF2-40B4-BE49-F238E27FC236}">
                <a16:creationId xmlns:a16="http://schemas.microsoft.com/office/drawing/2014/main" id="{4093DD04-07CD-3010-5E85-C672751BFD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000" y="323851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Gefunden. Geleast. Geradelt.</a:t>
            </a:r>
            <a:b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Zum Wunschbike mit JobRad</a:t>
            </a: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rgbClr val="FFBCD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rgbClr val="FFBCD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rgbClr val="B0E572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pic>
        <p:nvPicPr>
          <p:cNvPr id="3" name="Grafik 2" descr="Ein Bild, das Text, Schrift, Poster, Screenshot enthält.&#10;&#10;KI-generierte Inhalte können fehlerhaft sein.">
            <a:extLst>
              <a:ext uri="{FF2B5EF4-FFF2-40B4-BE49-F238E27FC236}">
                <a16:creationId xmlns:a16="http://schemas.microsoft.com/office/drawing/2014/main" id="{8508C428-C704-4040-EDFE-2DF41ED0381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03" y="4329080"/>
            <a:ext cx="884871" cy="17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8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5">
            <a:extLst>
              <a:ext uri="{FF2B5EF4-FFF2-40B4-BE49-F238E27FC236}">
                <a16:creationId xmlns:a16="http://schemas.microsoft.com/office/drawing/2014/main" id="{8479C379-AFDE-06C8-06B3-82E7FFD9BC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10728325" cy="1188000"/>
          </a:xfrm>
        </p:spPr>
        <p:txBody>
          <a:bodyPr/>
          <a:lstStyle/>
          <a:p>
            <a:r>
              <a:rPr lang="de-DE">
                <a:solidFill>
                  <a:schemeClr val="accent2"/>
                </a:solidFill>
              </a:rPr>
              <a:t>Das JobRad®-Modell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DE92F31-AA88-B0B3-7300-DDFF43E2D9BD}"/>
              </a:ext>
            </a:extLst>
          </p:cNvPr>
          <p:cNvSpPr txBox="1">
            <a:spLocks/>
          </p:cNvSpPr>
          <p:nvPr/>
        </p:nvSpPr>
        <p:spPr>
          <a:xfrm>
            <a:off x="395288" y="1511850"/>
            <a:ext cx="10728325" cy="3887788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  <a:t>Als </a:t>
            </a:r>
            <a:r>
              <a:rPr lang="de-DE" err="1">
                <a:solidFill>
                  <a:schemeClr val="bg1">
                    <a:lumMod val="95000"/>
                  </a:schemeClr>
                </a:solidFill>
                <a:latin typeface="+mn-lt"/>
              </a:rPr>
              <a:t>Mitarbeiter:in</a:t>
            </a:r>
            <a: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  <a:t> suchst du dir dein Wunschrad im Fachhandel oder online aus und beziehst es einfach und bequem über dein Unternehmen.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  <a:t>Die monatlichen Raten werden automatisch von deinem Gehalt einbehalten. So sparst du bis zu 40 %</a:t>
            </a:r>
            <a:b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</a:br>
            <a: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  <a:t>im Vergleich zum Direktkauf.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de-DE">
                <a:solidFill>
                  <a:schemeClr val="bg1">
                    <a:lumMod val="95000"/>
                  </a:schemeClr>
                </a:solidFill>
                <a:latin typeface="+mn-lt"/>
              </a:rPr>
              <a:t>Und am Ende der 3-jährigen Laufzeit kannst du entscheiden, ob du das Dienstrad kaufen oder zurückgeben möchtest. </a:t>
            </a:r>
          </a:p>
        </p:txBody>
      </p:sp>
    </p:spTree>
    <p:extLst>
      <p:ext uri="{BB962C8B-B14F-4D97-AF65-F5344CB8AC3E}">
        <p14:creationId xmlns:p14="http://schemas.microsoft.com/office/powerpoint/2010/main" val="267360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3CFBBA76-905C-9374-6E21-742605A9E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7778559" cy="6480175"/>
          </a:xfrm>
          <a:prstGeom prst="rect">
            <a:avLst/>
          </a:prstGeom>
        </p:spPr>
      </p:pic>
      <p:sp>
        <p:nvSpPr>
          <p:cNvPr id="18" name="object 65" descr="Runde, pinke Grafik, in der steht: &quot;Nutze am besten den JobRad®-Rechner im Portal&quot;">
            <a:extLst>
              <a:ext uri="{FF2B5EF4-FFF2-40B4-BE49-F238E27FC236}">
                <a16:creationId xmlns:a16="http://schemas.microsoft.com/office/drawing/2014/main" id="{BE86F56F-764D-2CB0-2110-F65C34FAB584}"/>
              </a:ext>
            </a:extLst>
          </p:cNvPr>
          <p:cNvSpPr/>
          <p:nvPr/>
        </p:nvSpPr>
        <p:spPr>
          <a:xfrm>
            <a:off x="9013383" y="4037846"/>
            <a:ext cx="2037762" cy="2037762"/>
          </a:xfrm>
          <a:custGeom>
            <a:avLst/>
            <a:gdLst/>
            <a:ahLst/>
            <a:cxnLst/>
            <a:rect l="l" t="t" r="r" b="b"/>
            <a:pathLst>
              <a:path w="1940559" h="1940559">
                <a:moveTo>
                  <a:pt x="970203" y="0"/>
                </a:moveTo>
                <a:lnTo>
                  <a:pt x="921781" y="1187"/>
                </a:lnTo>
                <a:lnTo>
                  <a:pt x="873972" y="4712"/>
                </a:lnTo>
                <a:lnTo>
                  <a:pt x="826834" y="10519"/>
                </a:lnTo>
                <a:lnTo>
                  <a:pt x="780422" y="18552"/>
                </a:lnTo>
                <a:lnTo>
                  <a:pt x="734791" y="28757"/>
                </a:lnTo>
                <a:lnTo>
                  <a:pt x="689997" y="41076"/>
                </a:lnTo>
                <a:lnTo>
                  <a:pt x="646095" y="55455"/>
                </a:lnTo>
                <a:lnTo>
                  <a:pt x="603141" y="71839"/>
                </a:lnTo>
                <a:lnTo>
                  <a:pt x="561191" y="90171"/>
                </a:lnTo>
                <a:lnTo>
                  <a:pt x="520300" y="110396"/>
                </a:lnTo>
                <a:lnTo>
                  <a:pt x="480524" y="132458"/>
                </a:lnTo>
                <a:lnTo>
                  <a:pt x="441919" y="156302"/>
                </a:lnTo>
                <a:lnTo>
                  <a:pt x="404539" y="181873"/>
                </a:lnTo>
                <a:lnTo>
                  <a:pt x="368441" y="209114"/>
                </a:lnTo>
                <a:lnTo>
                  <a:pt x="333680" y="237970"/>
                </a:lnTo>
                <a:lnTo>
                  <a:pt x="300311" y="268385"/>
                </a:lnTo>
                <a:lnTo>
                  <a:pt x="268391" y="300305"/>
                </a:lnTo>
                <a:lnTo>
                  <a:pt x="237975" y="333672"/>
                </a:lnTo>
                <a:lnTo>
                  <a:pt x="209119" y="368433"/>
                </a:lnTo>
                <a:lnTo>
                  <a:pt x="181877" y="404530"/>
                </a:lnTo>
                <a:lnTo>
                  <a:pt x="156306" y="441910"/>
                </a:lnTo>
                <a:lnTo>
                  <a:pt x="132461" y="480515"/>
                </a:lnTo>
                <a:lnTo>
                  <a:pt x="110399" y="520290"/>
                </a:lnTo>
                <a:lnTo>
                  <a:pt x="90173" y="561181"/>
                </a:lnTo>
                <a:lnTo>
                  <a:pt x="71841" y="603130"/>
                </a:lnTo>
                <a:lnTo>
                  <a:pt x="55457" y="646084"/>
                </a:lnTo>
                <a:lnTo>
                  <a:pt x="41077" y="689985"/>
                </a:lnTo>
                <a:lnTo>
                  <a:pt x="28757" y="734779"/>
                </a:lnTo>
                <a:lnTo>
                  <a:pt x="18553" y="780410"/>
                </a:lnTo>
                <a:lnTo>
                  <a:pt x="10519" y="826822"/>
                </a:lnTo>
                <a:lnTo>
                  <a:pt x="4712" y="873960"/>
                </a:lnTo>
                <a:lnTo>
                  <a:pt x="1187" y="921768"/>
                </a:lnTo>
                <a:lnTo>
                  <a:pt x="0" y="970191"/>
                </a:lnTo>
                <a:lnTo>
                  <a:pt x="1187" y="1018613"/>
                </a:lnTo>
                <a:lnTo>
                  <a:pt x="4712" y="1066421"/>
                </a:lnTo>
                <a:lnTo>
                  <a:pt x="10519" y="1113560"/>
                </a:lnTo>
                <a:lnTo>
                  <a:pt x="18553" y="1159972"/>
                </a:lnTo>
                <a:lnTo>
                  <a:pt x="28757" y="1205603"/>
                </a:lnTo>
                <a:lnTo>
                  <a:pt x="41077" y="1250397"/>
                </a:lnTo>
                <a:lnTo>
                  <a:pt x="55457" y="1294299"/>
                </a:lnTo>
                <a:lnTo>
                  <a:pt x="71841" y="1337253"/>
                </a:lnTo>
                <a:lnTo>
                  <a:pt x="90173" y="1379203"/>
                </a:lnTo>
                <a:lnTo>
                  <a:pt x="110399" y="1420094"/>
                </a:lnTo>
                <a:lnTo>
                  <a:pt x="132461" y="1459870"/>
                </a:lnTo>
                <a:lnTo>
                  <a:pt x="156306" y="1498475"/>
                </a:lnTo>
                <a:lnTo>
                  <a:pt x="181877" y="1535855"/>
                </a:lnTo>
                <a:lnTo>
                  <a:pt x="209119" y="1571953"/>
                </a:lnTo>
                <a:lnTo>
                  <a:pt x="237975" y="1606714"/>
                </a:lnTo>
                <a:lnTo>
                  <a:pt x="268391" y="1640083"/>
                </a:lnTo>
                <a:lnTo>
                  <a:pt x="300311" y="1672003"/>
                </a:lnTo>
                <a:lnTo>
                  <a:pt x="333680" y="1702419"/>
                </a:lnTo>
                <a:lnTo>
                  <a:pt x="368441" y="1731275"/>
                </a:lnTo>
                <a:lnTo>
                  <a:pt x="404539" y="1758517"/>
                </a:lnTo>
                <a:lnTo>
                  <a:pt x="441919" y="1784088"/>
                </a:lnTo>
                <a:lnTo>
                  <a:pt x="480524" y="1807932"/>
                </a:lnTo>
                <a:lnTo>
                  <a:pt x="520300" y="1829995"/>
                </a:lnTo>
                <a:lnTo>
                  <a:pt x="561191" y="1850221"/>
                </a:lnTo>
                <a:lnTo>
                  <a:pt x="603141" y="1868553"/>
                </a:lnTo>
                <a:lnTo>
                  <a:pt x="646095" y="1884937"/>
                </a:lnTo>
                <a:lnTo>
                  <a:pt x="689997" y="1899317"/>
                </a:lnTo>
                <a:lnTo>
                  <a:pt x="734791" y="1911637"/>
                </a:lnTo>
                <a:lnTo>
                  <a:pt x="780422" y="1921841"/>
                </a:lnTo>
                <a:lnTo>
                  <a:pt x="826834" y="1929875"/>
                </a:lnTo>
                <a:lnTo>
                  <a:pt x="873972" y="1935682"/>
                </a:lnTo>
                <a:lnTo>
                  <a:pt x="921781" y="1939207"/>
                </a:lnTo>
                <a:lnTo>
                  <a:pt x="970203" y="1940394"/>
                </a:lnTo>
                <a:lnTo>
                  <a:pt x="1018626" y="1939207"/>
                </a:lnTo>
                <a:lnTo>
                  <a:pt x="1066434" y="1935682"/>
                </a:lnTo>
                <a:lnTo>
                  <a:pt x="1113572" y="1929875"/>
                </a:lnTo>
                <a:lnTo>
                  <a:pt x="1159985" y="1921841"/>
                </a:lnTo>
                <a:lnTo>
                  <a:pt x="1205616" y="1911637"/>
                </a:lnTo>
                <a:lnTo>
                  <a:pt x="1250410" y="1899317"/>
                </a:lnTo>
                <a:lnTo>
                  <a:pt x="1294312" y="1884937"/>
                </a:lnTo>
                <a:lnTo>
                  <a:pt x="1337265" y="1868553"/>
                </a:lnTo>
                <a:lnTo>
                  <a:pt x="1379215" y="1850221"/>
                </a:lnTo>
                <a:lnTo>
                  <a:pt x="1420106" y="1829995"/>
                </a:lnTo>
                <a:lnTo>
                  <a:pt x="1459882" y="1807932"/>
                </a:lnTo>
                <a:lnTo>
                  <a:pt x="1498488" y="1784088"/>
                </a:lnTo>
                <a:lnTo>
                  <a:pt x="1535868" y="1758517"/>
                </a:lnTo>
                <a:lnTo>
                  <a:pt x="1571966" y="1731275"/>
                </a:lnTo>
                <a:lnTo>
                  <a:pt x="1606727" y="1702419"/>
                </a:lnTo>
                <a:lnTo>
                  <a:pt x="1640095" y="1672003"/>
                </a:lnTo>
                <a:lnTo>
                  <a:pt x="1672015" y="1640083"/>
                </a:lnTo>
                <a:lnTo>
                  <a:pt x="1702431" y="1606714"/>
                </a:lnTo>
                <a:lnTo>
                  <a:pt x="1731288" y="1571953"/>
                </a:lnTo>
                <a:lnTo>
                  <a:pt x="1758530" y="1535855"/>
                </a:lnTo>
                <a:lnTo>
                  <a:pt x="1784100" y="1498475"/>
                </a:lnTo>
                <a:lnTo>
                  <a:pt x="1807945" y="1459870"/>
                </a:lnTo>
                <a:lnTo>
                  <a:pt x="1830008" y="1420094"/>
                </a:lnTo>
                <a:lnTo>
                  <a:pt x="1850233" y="1379203"/>
                </a:lnTo>
                <a:lnTo>
                  <a:pt x="1868566" y="1337253"/>
                </a:lnTo>
                <a:lnTo>
                  <a:pt x="1884950" y="1294299"/>
                </a:lnTo>
                <a:lnTo>
                  <a:pt x="1899329" y="1250397"/>
                </a:lnTo>
                <a:lnTo>
                  <a:pt x="1911649" y="1205603"/>
                </a:lnTo>
                <a:lnTo>
                  <a:pt x="1921854" y="1159972"/>
                </a:lnTo>
                <a:lnTo>
                  <a:pt x="1929888" y="1113560"/>
                </a:lnTo>
                <a:lnTo>
                  <a:pt x="1935695" y="1066421"/>
                </a:lnTo>
                <a:lnTo>
                  <a:pt x="1939220" y="1018613"/>
                </a:lnTo>
                <a:lnTo>
                  <a:pt x="1940407" y="970191"/>
                </a:lnTo>
                <a:lnTo>
                  <a:pt x="1939220" y="921768"/>
                </a:lnTo>
                <a:lnTo>
                  <a:pt x="1935695" y="873960"/>
                </a:lnTo>
                <a:lnTo>
                  <a:pt x="1929888" y="826822"/>
                </a:lnTo>
                <a:lnTo>
                  <a:pt x="1921854" y="780410"/>
                </a:lnTo>
                <a:lnTo>
                  <a:pt x="1911649" y="734779"/>
                </a:lnTo>
                <a:lnTo>
                  <a:pt x="1899329" y="689985"/>
                </a:lnTo>
                <a:lnTo>
                  <a:pt x="1884950" y="646084"/>
                </a:lnTo>
                <a:lnTo>
                  <a:pt x="1868566" y="603130"/>
                </a:lnTo>
                <a:lnTo>
                  <a:pt x="1850233" y="561181"/>
                </a:lnTo>
                <a:lnTo>
                  <a:pt x="1830008" y="520290"/>
                </a:lnTo>
                <a:lnTo>
                  <a:pt x="1807945" y="480515"/>
                </a:lnTo>
                <a:lnTo>
                  <a:pt x="1784100" y="441910"/>
                </a:lnTo>
                <a:lnTo>
                  <a:pt x="1758530" y="404530"/>
                </a:lnTo>
                <a:lnTo>
                  <a:pt x="1731288" y="368433"/>
                </a:lnTo>
                <a:lnTo>
                  <a:pt x="1702431" y="333672"/>
                </a:lnTo>
                <a:lnTo>
                  <a:pt x="1672015" y="300305"/>
                </a:lnTo>
                <a:lnTo>
                  <a:pt x="1640095" y="268385"/>
                </a:lnTo>
                <a:lnTo>
                  <a:pt x="1606727" y="237970"/>
                </a:lnTo>
                <a:lnTo>
                  <a:pt x="1571966" y="209114"/>
                </a:lnTo>
                <a:lnTo>
                  <a:pt x="1535868" y="181873"/>
                </a:lnTo>
                <a:lnTo>
                  <a:pt x="1498488" y="156302"/>
                </a:lnTo>
                <a:lnTo>
                  <a:pt x="1459882" y="132458"/>
                </a:lnTo>
                <a:lnTo>
                  <a:pt x="1420106" y="110396"/>
                </a:lnTo>
                <a:lnTo>
                  <a:pt x="1379215" y="90171"/>
                </a:lnTo>
                <a:lnTo>
                  <a:pt x="1337265" y="71839"/>
                </a:lnTo>
                <a:lnTo>
                  <a:pt x="1294312" y="55455"/>
                </a:lnTo>
                <a:lnTo>
                  <a:pt x="1250410" y="41076"/>
                </a:lnTo>
                <a:lnTo>
                  <a:pt x="1205616" y="28757"/>
                </a:lnTo>
                <a:lnTo>
                  <a:pt x="1159985" y="18552"/>
                </a:lnTo>
                <a:lnTo>
                  <a:pt x="1113572" y="10519"/>
                </a:lnTo>
                <a:lnTo>
                  <a:pt x="1066434" y="4712"/>
                </a:lnTo>
                <a:lnTo>
                  <a:pt x="1018626" y="1187"/>
                </a:lnTo>
                <a:lnTo>
                  <a:pt x="970203" y="0"/>
                </a:lnTo>
                <a:close/>
              </a:path>
            </a:pathLst>
          </a:custGeom>
          <a:solidFill>
            <a:srgbClr val="FFBCDF"/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" name="Vertikaler Textplatzhalter 3">
            <a:extLst>
              <a:ext uri="{FF2B5EF4-FFF2-40B4-BE49-F238E27FC236}">
                <a16:creationId xmlns:a16="http://schemas.microsoft.com/office/drawing/2014/main" id="{593D1EEA-0475-7DFD-BA16-1C4097E258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7988" y="323851"/>
            <a:ext cx="3293728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Deine individuelle</a:t>
            </a:r>
            <a:b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Ersparnis</a:t>
            </a: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9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Berechne die monatliche Rate für dein </a:t>
            </a:r>
            <a:r>
              <a:rPr kumimoji="0" lang="de-DE" sz="19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+mn-lt"/>
                <a:ea typeface="Calmetta" panose="020B0603020203030204" pitchFamily="34" charset="0"/>
                <a:cs typeface="Calmetta" panose="020B0603020203030204" pitchFamily="34" charset="0"/>
              </a:rPr>
              <a:t>Dienstrad </a:t>
            </a:r>
            <a:r>
              <a:rPr kumimoji="0" lang="de-DE" sz="19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und finde heraus, wie viel du gegenüber dem herkömmlichen </a:t>
            </a:r>
            <a:r>
              <a:rPr kumimoji="0" lang="de-DE" sz="1900" b="0" i="0" u="none" strike="noStrike" kern="1200" cap="none" spc="0" normalizeH="0" baseline="0" noProof="0" err="1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Radkauf</a:t>
            </a:r>
            <a:r>
              <a:rPr kumimoji="0" lang="de-DE" sz="1900" b="0" i="0" u="none" strike="noStrike" kern="120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sparen kannst. </a:t>
            </a: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CCA5E8E8-7EDF-4951-CA1F-094FF79691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778559" cy="6480175"/>
          </a:xfrm>
          <a:prstGeom prst="rect">
            <a:avLst/>
          </a:prstGeom>
        </p:spPr>
      </p:pic>
      <p:sp>
        <p:nvSpPr>
          <p:cNvPr id="21" name="object 7">
            <a:extLst>
              <a:ext uri="{FF2B5EF4-FFF2-40B4-BE49-F238E27FC236}">
                <a16:creationId xmlns:a16="http://schemas.microsoft.com/office/drawing/2014/main" id="{766F1972-1EBD-C201-7B2B-CEE9610DB6F3}"/>
              </a:ext>
            </a:extLst>
          </p:cNvPr>
          <p:cNvSpPr txBox="1"/>
          <p:nvPr/>
        </p:nvSpPr>
        <p:spPr>
          <a:xfrm>
            <a:off x="9061984" y="4523376"/>
            <a:ext cx="1940560" cy="1066702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42545" algn="ctr">
              <a:lnSpc>
                <a:spcPts val="2000"/>
              </a:lnSpc>
              <a:spcBef>
                <a:spcPts val="200"/>
              </a:spcBef>
            </a:pPr>
            <a:r>
              <a:rPr lang="de-DE" sz="1600" b="1" spc="-20">
                <a:solidFill>
                  <a:srgbClr val="2B373D"/>
                </a:solidFill>
                <a:cs typeface="Calmetta"/>
              </a:rPr>
              <a:t>Nutze</a:t>
            </a:r>
            <a:br>
              <a:rPr lang="de-DE" sz="1600" b="1" spc="-20">
                <a:solidFill>
                  <a:srgbClr val="2B373D"/>
                </a:solidFill>
                <a:cs typeface="Calmetta"/>
              </a:rPr>
            </a:br>
            <a:r>
              <a:rPr lang="de-DE" sz="1600" b="1" spc="-20">
                <a:solidFill>
                  <a:srgbClr val="2B373D"/>
                </a:solidFill>
                <a:cs typeface="Calmetta"/>
              </a:rPr>
              <a:t>am besten den</a:t>
            </a:r>
            <a:br>
              <a:rPr lang="de-DE" sz="1600" b="1" spc="-20">
                <a:solidFill>
                  <a:srgbClr val="2B373D"/>
                </a:solidFill>
                <a:cs typeface="Calmetta"/>
              </a:rPr>
            </a:br>
            <a:r>
              <a:rPr lang="de-DE" sz="1600" b="1" spc="-20">
                <a:solidFill>
                  <a:srgbClr val="2B373D"/>
                </a:solidFill>
                <a:cs typeface="Calmetta"/>
              </a:rPr>
              <a:t>JobRad</a:t>
            </a:r>
            <a:r>
              <a:rPr lang="de-DE" sz="1600" b="1">
                <a:solidFill>
                  <a:srgbClr val="2B373D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600" b="1" spc="-20">
                <a:solidFill>
                  <a:srgbClr val="2B373D"/>
                </a:solidFill>
                <a:cs typeface="Calmetta"/>
              </a:rPr>
              <a:t>-Rechner</a:t>
            </a:r>
          </a:p>
          <a:p>
            <a:pPr marL="12700" marR="5080" indent="-42545" algn="ctr">
              <a:lnSpc>
                <a:spcPts val="2000"/>
              </a:lnSpc>
              <a:spcBef>
                <a:spcPts val="200"/>
              </a:spcBef>
            </a:pPr>
            <a:r>
              <a:rPr lang="de-DE" sz="1600" b="1" spc="-20">
                <a:solidFill>
                  <a:srgbClr val="2B373D"/>
                </a:solidFill>
                <a:cs typeface="Calmetta"/>
              </a:rPr>
              <a:t>im Portal.</a:t>
            </a:r>
            <a:endParaRPr sz="1600" b="1" spc="-20">
              <a:solidFill>
                <a:srgbClr val="2B373D"/>
              </a:solidFill>
              <a:cs typeface="Calmetta"/>
            </a:endParaRPr>
          </a:p>
        </p:txBody>
      </p:sp>
    </p:spTree>
    <p:extLst>
      <p:ext uri="{BB962C8B-B14F-4D97-AF65-F5344CB8AC3E}">
        <p14:creationId xmlns:p14="http://schemas.microsoft.com/office/powerpoint/2010/main" val="3120439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platzhalter 10">
            <a:extLst>
              <a:ext uri="{FF2B5EF4-FFF2-40B4-BE49-F238E27FC236}">
                <a16:creationId xmlns:a16="http://schemas.microsoft.com/office/drawing/2014/main" id="{9738655C-28A8-4982-D633-D1C4C2374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Vertikaler Textplatzhalter 5">
            <a:extLst>
              <a:ext uri="{FF2B5EF4-FFF2-40B4-BE49-F238E27FC236}">
                <a16:creationId xmlns:a16="http://schemas.microsoft.com/office/drawing/2014/main" id="{88D32E02-3A66-B809-8569-C776C24601A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000" y="323851"/>
            <a:ext cx="3095623" cy="184784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Dein Wunschrad: Alle Radmarken &amp; -typen</a:t>
            </a: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700" b="0" i="0" u="none" strike="noStrike" kern="1200" cap="none" spc="0" normalizeH="0" baseline="0" noProof="0">
              <a:ln>
                <a:noFill/>
              </a:ln>
              <a:solidFill>
                <a:srgbClr val="B0E572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pic>
        <p:nvPicPr>
          <p:cNvPr id="10" name="Bildplatzhalter 10">
            <a:extLst>
              <a:ext uri="{FF2B5EF4-FFF2-40B4-BE49-F238E27FC236}">
                <a16:creationId xmlns:a16="http://schemas.microsoft.com/office/drawing/2014/main" id="{28F28D49-8E36-58EB-E511-5283569D4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11" name="Vertikaler Textplatzhalter 5">
            <a:extLst>
              <a:ext uri="{FF2B5EF4-FFF2-40B4-BE49-F238E27FC236}">
                <a16:creationId xmlns:a16="http://schemas.microsoft.com/office/drawing/2014/main" id="{92FDCD15-33CD-27B3-E9BA-EF8EEC0D6A8E}"/>
              </a:ext>
            </a:extLst>
          </p:cNvPr>
          <p:cNvSpPr txBox="1">
            <a:spLocks/>
          </p:cNvSpPr>
          <p:nvPr/>
        </p:nvSpPr>
        <p:spPr>
          <a:xfrm>
            <a:off x="396877" y="2355632"/>
            <a:ext cx="3095623" cy="380069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JobRad</a:t>
            </a: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 bei [Ihr Unternehmen]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Maximalpreis: [Ihr Maximalpreis]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Maximale Anzahl: [Etwaige Einschränkungen]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S-Pedelecs möglich: [Ihre Kondition]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…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</a:buBlip>
              <a:tabLst/>
              <a:defRPr/>
            </a:pPr>
            <a:r>
              <a:rPr kumimoji="0" lang="de-DE" sz="17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96067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8CE8AA2C-07DB-BEA5-320F-D789CED1548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10728325" cy="1188000"/>
          </a:xfrm>
        </p:spPr>
        <p:txBody>
          <a:bodyPr/>
          <a:lstStyle/>
          <a:p>
            <a:r>
              <a:rPr lang="de-DE">
                <a:solidFill>
                  <a:schemeClr val="accent2"/>
                </a:solidFill>
              </a:rPr>
              <a:t>Schritt für Schritt: Unkompliziert zum Wunschrad</a:t>
            </a:r>
          </a:p>
        </p:txBody>
      </p:sp>
      <p:sp>
        <p:nvSpPr>
          <p:cNvPr id="10" name="object 33">
            <a:extLst>
              <a:ext uri="{FF2B5EF4-FFF2-40B4-BE49-F238E27FC236}">
                <a16:creationId xmlns:a16="http://schemas.microsoft.com/office/drawing/2014/main" id="{6AA97222-E5F0-5ACB-5191-D51A78DD3D10}"/>
              </a:ext>
            </a:extLst>
          </p:cNvPr>
          <p:cNvSpPr txBox="1"/>
          <p:nvPr/>
        </p:nvSpPr>
        <p:spPr>
          <a:xfrm>
            <a:off x="9309938" y="3584669"/>
            <a:ext cx="1718618" cy="96077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400" spc="-10">
                <a:solidFill>
                  <a:schemeClr val="bg1"/>
                </a:solidFill>
                <a:latin typeface="Calmetta"/>
                <a:cs typeface="Calmetta"/>
              </a:rPr>
              <a:t>Du holst dein 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Fahrrad</a:t>
            </a:r>
            <a:r>
              <a:rPr lang="de-DE" sz="1400" spc="-10">
                <a:solidFill>
                  <a:schemeClr val="bg1"/>
                </a:solidFill>
                <a:latin typeface="Calmetta"/>
                <a:cs typeface="Calmetta"/>
              </a:rPr>
              <a:t> im Fachgeschäft ab bzw. bekommst es zugeschickt</a:t>
            </a:r>
            <a:endParaRPr sz="1400">
              <a:solidFill>
                <a:schemeClr val="bg1"/>
              </a:solidFill>
              <a:latin typeface="Calmetta"/>
              <a:cs typeface="Calmetta"/>
            </a:endParaRPr>
          </a:p>
        </p:txBody>
      </p:sp>
      <p:sp>
        <p:nvSpPr>
          <p:cNvPr id="16" name="object 31">
            <a:extLst>
              <a:ext uri="{FF2B5EF4-FFF2-40B4-BE49-F238E27FC236}">
                <a16:creationId xmlns:a16="http://schemas.microsoft.com/office/drawing/2014/main" id="{0EFDAFAC-C399-DE67-1BC5-2F289751578C}"/>
              </a:ext>
            </a:extLst>
          </p:cNvPr>
          <p:cNvSpPr txBox="1"/>
          <p:nvPr/>
        </p:nvSpPr>
        <p:spPr>
          <a:xfrm>
            <a:off x="4851979" y="3601858"/>
            <a:ext cx="1800000" cy="71840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Versende </a:t>
            </a:r>
            <a:r>
              <a:rPr lang="de-DE" sz="1400" spc="-10">
                <a:solidFill>
                  <a:srgbClr val="FFFFFF"/>
                </a:solidFill>
                <a:cs typeface="Calmetta"/>
              </a:rPr>
              <a:t>deinen</a:t>
            </a:r>
            <a:br>
              <a:rPr lang="de-DE" sz="1400" spc="-10">
                <a:solidFill>
                  <a:srgbClr val="FFFFFF"/>
                </a:solidFill>
                <a:cs typeface="Calmetta"/>
              </a:rPr>
            </a:br>
            <a:r>
              <a:rPr lang="de-DE" sz="1400" spc="-10">
                <a:solidFill>
                  <a:schemeClr val="accent3"/>
                </a:solidFill>
                <a:cs typeface="Calmetta"/>
              </a:rPr>
              <a:t>JobRad</a:t>
            </a:r>
            <a:r>
              <a:rPr lang="de-DE" sz="1400">
                <a:solidFill>
                  <a:schemeClr val="accent3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 spc="-10">
                <a:solidFill>
                  <a:schemeClr val="accent3"/>
                </a:solidFill>
                <a:cs typeface="Calmetta"/>
              </a:rPr>
              <a:t>-Antrag 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über das JobRad</a:t>
            </a:r>
            <a:r>
              <a:rPr lang="de-DE" sz="14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-Portal</a:t>
            </a:r>
            <a:endParaRPr sz="1400">
              <a:solidFill>
                <a:srgbClr val="B0E572"/>
              </a:solidFill>
              <a:latin typeface="Calmetta"/>
              <a:cs typeface="Calmetta"/>
            </a:endParaRPr>
          </a:p>
        </p:txBody>
      </p:sp>
      <p:sp>
        <p:nvSpPr>
          <p:cNvPr id="24" name="object 30">
            <a:extLst>
              <a:ext uri="{FF2B5EF4-FFF2-40B4-BE49-F238E27FC236}">
                <a16:creationId xmlns:a16="http://schemas.microsoft.com/office/drawing/2014/main" id="{34143A97-49D0-DDA5-CB66-37EE55060655}"/>
              </a:ext>
            </a:extLst>
          </p:cNvPr>
          <p:cNvSpPr txBox="1"/>
          <p:nvPr/>
        </p:nvSpPr>
        <p:spPr>
          <a:xfrm>
            <a:off x="2623000" y="3622300"/>
            <a:ext cx="1800000" cy="96077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Suche dir dein 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Wunschrad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aus: bei JobRad</a:t>
            </a:r>
            <a:r>
              <a:rPr lang="de-DE" sz="14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-</a:t>
            </a:r>
            <a:r>
              <a:rPr lang="de-DE" sz="1400" spc="-10" err="1">
                <a:solidFill>
                  <a:srgbClr val="FFFFFF"/>
                </a:solidFill>
                <a:latin typeface="Calmetta"/>
                <a:cs typeface="Calmetta"/>
              </a:rPr>
              <a:t>Fachhandelspartner:innen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vor Ort oder online</a:t>
            </a:r>
            <a:endParaRPr sz="1400">
              <a:latin typeface="Calmetta"/>
              <a:cs typeface="Calmetta"/>
            </a:endParaRPr>
          </a:p>
        </p:txBody>
      </p:sp>
      <p:sp>
        <p:nvSpPr>
          <p:cNvPr id="32" name="object 32">
            <a:extLst>
              <a:ext uri="{FF2B5EF4-FFF2-40B4-BE49-F238E27FC236}">
                <a16:creationId xmlns:a16="http://schemas.microsoft.com/office/drawing/2014/main" id="{3C3FA0FF-FF91-3A92-3BAD-DB9EAC2FAAA8}"/>
              </a:ext>
            </a:extLst>
          </p:cNvPr>
          <p:cNvSpPr txBox="1"/>
          <p:nvPr/>
        </p:nvSpPr>
        <p:spPr>
          <a:xfrm>
            <a:off x="7080958" y="3567480"/>
            <a:ext cx="1800000" cy="119776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400" spc="-10" err="1">
                <a:solidFill>
                  <a:srgbClr val="FFFFFF"/>
                </a:solidFill>
                <a:latin typeface="Calmetta"/>
                <a:cs typeface="Calmetta"/>
              </a:rPr>
              <a:t>Dein:e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</a:t>
            </a:r>
            <a:r>
              <a:rPr lang="de-DE" sz="1400" spc="-10" err="1">
                <a:solidFill>
                  <a:srgbClr val="FFFFFF"/>
                </a:solidFill>
                <a:latin typeface="Calmetta"/>
                <a:cs typeface="Calmetta"/>
              </a:rPr>
              <a:t>Arbeitgeber:in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gibt den JobRad</a:t>
            </a:r>
            <a:r>
              <a:rPr lang="de-DE" sz="140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-Antrag 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frei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–</a:t>
            </a:r>
            <a:b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</a:b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JobRad</a:t>
            </a:r>
            <a:r>
              <a:rPr lang="de-DE" sz="1400" spc="-10" baseline="30000">
                <a:solidFill>
                  <a:srgbClr val="FFFFFF"/>
                </a:solidFill>
                <a:latin typeface="Calmetta"/>
                <a:cs typeface="Calmetta"/>
              </a:rPr>
              <a:t>®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prüft den Antrag und bestellt das Rad beim 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Fachhandel</a:t>
            </a:r>
            <a:endParaRPr sz="1400">
              <a:latin typeface="Calmetta"/>
              <a:cs typeface="Calmetta"/>
            </a:endParaRPr>
          </a:p>
        </p:txBody>
      </p:sp>
      <p:sp>
        <p:nvSpPr>
          <p:cNvPr id="41" name="object 29">
            <a:extLst>
              <a:ext uri="{FF2B5EF4-FFF2-40B4-BE49-F238E27FC236}">
                <a16:creationId xmlns:a16="http://schemas.microsoft.com/office/drawing/2014/main" id="{7204DB52-A6DE-1A76-DF20-E20ED530D8D3}"/>
              </a:ext>
            </a:extLst>
          </p:cNvPr>
          <p:cNvSpPr txBox="1"/>
          <p:nvPr/>
        </p:nvSpPr>
        <p:spPr>
          <a:xfrm>
            <a:off x="394021" y="3622314"/>
            <a:ext cx="1800000" cy="96077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Registriere</a:t>
            </a:r>
            <a:b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</a:b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dich einmalig im 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JobRad</a:t>
            </a:r>
            <a:r>
              <a:rPr lang="de-DE" sz="1400">
                <a:solidFill>
                  <a:schemeClr val="accent3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 spc="-10">
                <a:solidFill>
                  <a:schemeClr val="accent3"/>
                </a:solidFill>
                <a:latin typeface="Calmetta"/>
                <a:cs typeface="Calmetta"/>
              </a:rPr>
              <a:t>-Portal</a:t>
            </a:r>
            <a:r>
              <a:rPr lang="de-DE" sz="1400" spc="-10">
                <a:solidFill>
                  <a:srgbClr val="FFFFFF"/>
                </a:solidFill>
                <a:latin typeface="Calmetta"/>
                <a:cs typeface="Calmetta"/>
              </a:rPr>
              <a:t> deines Unternehmens</a:t>
            </a:r>
            <a:endParaRPr lang="de-DE" sz="1400">
              <a:latin typeface="Calmetta"/>
              <a:cs typeface="Calmetta"/>
            </a:endParaRP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3E4CE9B-6D4F-1327-CE29-74319EBA3A16}"/>
              </a:ext>
            </a:extLst>
          </p:cNvPr>
          <p:cNvGrpSpPr/>
          <p:nvPr/>
        </p:nvGrpSpPr>
        <p:grpSpPr>
          <a:xfrm>
            <a:off x="8212392" y="2356838"/>
            <a:ext cx="1097546" cy="132206"/>
            <a:chOff x="6814266" y="2665599"/>
            <a:chExt cx="1097546" cy="132206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1566E883-2892-3696-2FEF-AA4977AA5994}"/>
                </a:ext>
              </a:extLst>
            </p:cNvPr>
            <p:cNvSpPr/>
            <p:nvPr/>
          </p:nvSpPr>
          <p:spPr>
            <a:xfrm>
              <a:off x="6814266" y="2732441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22">
              <a:extLst>
                <a:ext uri="{FF2B5EF4-FFF2-40B4-BE49-F238E27FC236}">
                  <a16:creationId xmlns:a16="http://schemas.microsoft.com/office/drawing/2014/main" id="{CF572867-4DBA-5A1C-835A-1E7CF52B4077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8933" y="2665599"/>
              <a:ext cx="142265" cy="132206"/>
            </a:xfrm>
            <a:prstGeom prst="rect">
              <a:avLst/>
            </a:prstGeom>
          </p:spPr>
        </p:pic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A0CA05F3-9C39-AB4D-191A-B6EFBDFAD1EB}"/>
                </a:ext>
              </a:extLst>
            </p:cNvPr>
            <p:cNvSpPr/>
            <p:nvPr/>
          </p:nvSpPr>
          <p:spPr>
            <a:xfrm>
              <a:off x="7551812" y="2734027"/>
              <a:ext cx="360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440EC5E1-18E4-7C9F-CE28-7C20EC365726}"/>
              </a:ext>
            </a:extLst>
          </p:cNvPr>
          <p:cNvGrpSpPr/>
          <p:nvPr/>
        </p:nvGrpSpPr>
        <p:grpSpPr>
          <a:xfrm>
            <a:off x="3805972" y="2352761"/>
            <a:ext cx="991547" cy="132206"/>
            <a:chOff x="6719016" y="2644333"/>
            <a:chExt cx="991547" cy="132206"/>
          </a:xfrm>
        </p:grpSpPr>
        <p:sp>
          <p:nvSpPr>
            <p:cNvPr id="45" name="object 3">
              <a:extLst>
                <a:ext uri="{FF2B5EF4-FFF2-40B4-BE49-F238E27FC236}">
                  <a16:creationId xmlns:a16="http://schemas.microsoft.com/office/drawing/2014/main" id="{73BA353C-B0EF-A647-AA21-32BF81A2E579}"/>
                </a:ext>
              </a:extLst>
            </p:cNvPr>
            <p:cNvSpPr/>
            <p:nvPr/>
          </p:nvSpPr>
          <p:spPr>
            <a:xfrm>
              <a:off x="6719016" y="2711175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22">
              <a:extLst>
                <a:ext uri="{FF2B5EF4-FFF2-40B4-BE49-F238E27FC236}">
                  <a16:creationId xmlns:a16="http://schemas.microsoft.com/office/drawing/2014/main" id="{6471D97B-10E1-3B5E-7CD4-9DB9DBBC9736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6691" y="2644333"/>
              <a:ext cx="142265" cy="132206"/>
            </a:xfrm>
            <a:prstGeom prst="rect">
              <a:avLst/>
            </a:prstGeom>
          </p:spPr>
        </p:pic>
        <p:sp>
          <p:nvSpPr>
            <p:cNvPr id="47" name="object 3">
              <a:extLst>
                <a:ext uri="{FF2B5EF4-FFF2-40B4-BE49-F238E27FC236}">
                  <a16:creationId xmlns:a16="http://schemas.microsoft.com/office/drawing/2014/main" id="{51746AC0-DF1D-F4FD-D58A-634DEAE174CC}"/>
                </a:ext>
              </a:extLst>
            </p:cNvPr>
            <p:cNvSpPr/>
            <p:nvPr/>
          </p:nvSpPr>
          <p:spPr>
            <a:xfrm>
              <a:off x="7386563" y="2712761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A3B43AF6-E899-32BE-6F4E-B3D1E4674832}"/>
              </a:ext>
            </a:extLst>
          </p:cNvPr>
          <p:cNvGrpSpPr/>
          <p:nvPr/>
        </p:nvGrpSpPr>
        <p:grpSpPr>
          <a:xfrm>
            <a:off x="1555981" y="2354407"/>
            <a:ext cx="1048697" cy="132206"/>
            <a:chOff x="6928566" y="2633700"/>
            <a:chExt cx="1048697" cy="132206"/>
          </a:xfrm>
        </p:grpSpPr>
        <p:sp>
          <p:nvSpPr>
            <p:cNvPr id="49" name="object 3">
              <a:extLst>
                <a:ext uri="{FF2B5EF4-FFF2-40B4-BE49-F238E27FC236}">
                  <a16:creationId xmlns:a16="http://schemas.microsoft.com/office/drawing/2014/main" id="{A683E8D7-4846-2DA3-FD24-AB805B8E375E}"/>
                </a:ext>
              </a:extLst>
            </p:cNvPr>
            <p:cNvSpPr/>
            <p:nvPr/>
          </p:nvSpPr>
          <p:spPr>
            <a:xfrm>
              <a:off x="7653263" y="2702128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">
              <a:extLst>
                <a:ext uri="{FF2B5EF4-FFF2-40B4-BE49-F238E27FC236}">
                  <a16:creationId xmlns:a16="http://schemas.microsoft.com/office/drawing/2014/main" id="{9665EA45-B1B1-131A-ECBC-486878528239}"/>
                </a:ext>
              </a:extLst>
            </p:cNvPr>
            <p:cNvSpPr/>
            <p:nvPr/>
          </p:nvSpPr>
          <p:spPr>
            <a:xfrm>
              <a:off x="6928566" y="2700542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22">
              <a:extLst>
                <a:ext uri="{FF2B5EF4-FFF2-40B4-BE49-F238E27FC236}">
                  <a16:creationId xmlns:a16="http://schemas.microsoft.com/office/drawing/2014/main" id="{B1E11527-5790-E5FE-8341-15036F229044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4816" y="2633700"/>
              <a:ext cx="142265" cy="132206"/>
            </a:xfrm>
            <a:prstGeom prst="rect">
              <a:avLst/>
            </a:prstGeom>
          </p:spPr>
        </p:pic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1A6EA287-1AE0-97C8-97EE-FF0AC772C216}"/>
              </a:ext>
            </a:extLst>
          </p:cNvPr>
          <p:cNvGrpSpPr/>
          <p:nvPr/>
        </p:nvGrpSpPr>
        <p:grpSpPr>
          <a:xfrm>
            <a:off x="5998813" y="2366599"/>
            <a:ext cx="1075786" cy="132206"/>
            <a:chOff x="6548628" y="2698838"/>
            <a:chExt cx="1075786" cy="132206"/>
          </a:xfrm>
        </p:grpSpPr>
        <p:sp>
          <p:nvSpPr>
            <p:cNvPr id="53" name="object 3">
              <a:extLst>
                <a:ext uri="{FF2B5EF4-FFF2-40B4-BE49-F238E27FC236}">
                  <a16:creationId xmlns:a16="http://schemas.microsoft.com/office/drawing/2014/main" id="{8C274E4F-1CBF-0E94-1E54-8C5BB4727F4A}"/>
                </a:ext>
              </a:extLst>
            </p:cNvPr>
            <p:cNvSpPr/>
            <p:nvPr/>
          </p:nvSpPr>
          <p:spPr>
            <a:xfrm>
              <a:off x="6548628" y="2756830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22">
              <a:extLst>
                <a:ext uri="{FF2B5EF4-FFF2-40B4-BE49-F238E27FC236}">
                  <a16:creationId xmlns:a16="http://schemas.microsoft.com/office/drawing/2014/main" id="{46AFEC2D-19D4-273D-8FB0-E5E81716C367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0604" y="2698838"/>
              <a:ext cx="142265" cy="132206"/>
            </a:xfrm>
            <a:prstGeom prst="rect">
              <a:avLst/>
            </a:prstGeom>
          </p:spPr>
        </p:pic>
        <p:sp>
          <p:nvSpPr>
            <p:cNvPr id="55" name="object 3">
              <a:extLst>
                <a:ext uri="{FF2B5EF4-FFF2-40B4-BE49-F238E27FC236}">
                  <a16:creationId xmlns:a16="http://schemas.microsoft.com/office/drawing/2014/main" id="{6ECD0A03-BD33-2AB8-5F24-3FFE4F1082DF}"/>
                </a:ext>
              </a:extLst>
            </p:cNvPr>
            <p:cNvSpPr/>
            <p:nvPr/>
          </p:nvSpPr>
          <p:spPr>
            <a:xfrm>
              <a:off x="7300414" y="2763348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Gruppieren 55">
            <a:extLst>
              <a:ext uri="{FF2B5EF4-FFF2-40B4-BE49-F238E27FC236}">
                <a16:creationId xmlns:a16="http://schemas.microsoft.com/office/drawing/2014/main" id="{3E41D951-5623-0F32-B0EE-9FC4F32EEA92}"/>
              </a:ext>
            </a:extLst>
          </p:cNvPr>
          <p:cNvGrpSpPr/>
          <p:nvPr/>
        </p:nvGrpSpPr>
        <p:grpSpPr>
          <a:xfrm>
            <a:off x="9293783" y="1800225"/>
            <a:ext cx="1260475" cy="1260475"/>
            <a:chOff x="9862412" y="2107480"/>
            <a:chExt cx="1260475" cy="1260475"/>
          </a:xfrm>
        </p:grpSpPr>
        <p:sp>
          <p:nvSpPr>
            <p:cNvPr id="57" name="object 25">
              <a:extLst>
                <a:ext uri="{FF2B5EF4-FFF2-40B4-BE49-F238E27FC236}">
                  <a16:creationId xmlns:a16="http://schemas.microsoft.com/office/drawing/2014/main" id="{91919700-9B7D-2660-B735-E2A72CC8D796}"/>
                </a:ext>
              </a:extLst>
            </p:cNvPr>
            <p:cNvSpPr/>
            <p:nvPr/>
          </p:nvSpPr>
          <p:spPr>
            <a:xfrm>
              <a:off x="9862412" y="2107480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629996" y="0"/>
                  </a:moveTo>
                  <a:lnTo>
                    <a:pt x="582978" y="1728"/>
                  </a:lnTo>
                  <a:lnTo>
                    <a:pt x="536898" y="6830"/>
                  </a:lnTo>
                  <a:lnTo>
                    <a:pt x="491880" y="15186"/>
                  </a:lnTo>
                  <a:lnTo>
                    <a:pt x="448043" y="26674"/>
                  </a:lnTo>
                  <a:lnTo>
                    <a:pt x="405510" y="41170"/>
                  </a:lnTo>
                  <a:lnTo>
                    <a:pt x="364403" y="58555"/>
                  </a:lnTo>
                  <a:lnTo>
                    <a:pt x="324844" y="78704"/>
                  </a:lnTo>
                  <a:lnTo>
                    <a:pt x="286954" y="101498"/>
                  </a:lnTo>
                  <a:lnTo>
                    <a:pt x="250856" y="126815"/>
                  </a:lnTo>
                  <a:lnTo>
                    <a:pt x="216670" y="154531"/>
                  </a:lnTo>
                  <a:lnTo>
                    <a:pt x="184519" y="184526"/>
                  </a:lnTo>
                  <a:lnTo>
                    <a:pt x="154525" y="216677"/>
                  </a:lnTo>
                  <a:lnTo>
                    <a:pt x="126810" y="250864"/>
                  </a:lnTo>
                  <a:lnTo>
                    <a:pt x="101495" y="286963"/>
                  </a:lnTo>
                  <a:lnTo>
                    <a:pt x="78701" y="324854"/>
                  </a:lnTo>
                  <a:lnTo>
                    <a:pt x="58552" y="364414"/>
                  </a:lnTo>
                  <a:lnTo>
                    <a:pt x="41169" y="405521"/>
                  </a:lnTo>
                  <a:lnTo>
                    <a:pt x="26673" y="448054"/>
                  </a:lnTo>
                  <a:lnTo>
                    <a:pt x="15186" y="491892"/>
                  </a:lnTo>
                  <a:lnTo>
                    <a:pt x="6830" y="536911"/>
                  </a:lnTo>
                  <a:lnTo>
                    <a:pt x="1727" y="582990"/>
                  </a:lnTo>
                  <a:lnTo>
                    <a:pt x="0" y="630008"/>
                  </a:lnTo>
                  <a:lnTo>
                    <a:pt x="1727" y="677026"/>
                  </a:lnTo>
                  <a:lnTo>
                    <a:pt x="6830" y="723106"/>
                  </a:lnTo>
                  <a:lnTo>
                    <a:pt x="15186" y="768125"/>
                  </a:lnTo>
                  <a:lnTo>
                    <a:pt x="26673" y="811961"/>
                  </a:lnTo>
                  <a:lnTo>
                    <a:pt x="41169" y="854494"/>
                  </a:lnTo>
                  <a:lnTo>
                    <a:pt x="58552" y="895601"/>
                  </a:lnTo>
                  <a:lnTo>
                    <a:pt x="78701" y="935160"/>
                  </a:lnTo>
                  <a:lnTo>
                    <a:pt x="101495" y="973050"/>
                  </a:lnTo>
                  <a:lnTo>
                    <a:pt x="126810" y="1009149"/>
                  </a:lnTo>
                  <a:lnTo>
                    <a:pt x="154525" y="1043334"/>
                  </a:lnTo>
                  <a:lnTo>
                    <a:pt x="184519" y="1075485"/>
                  </a:lnTo>
                  <a:lnTo>
                    <a:pt x="216670" y="1105479"/>
                  </a:lnTo>
                  <a:lnTo>
                    <a:pt x="250856" y="1133194"/>
                  </a:lnTo>
                  <a:lnTo>
                    <a:pt x="286954" y="1158509"/>
                  </a:lnTo>
                  <a:lnTo>
                    <a:pt x="324844" y="1181303"/>
                  </a:lnTo>
                  <a:lnTo>
                    <a:pt x="364403" y="1201452"/>
                  </a:lnTo>
                  <a:lnTo>
                    <a:pt x="405510" y="1218835"/>
                  </a:lnTo>
                  <a:lnTo>
                    <a:pt x="448043" y="1233332"/>
                  </a:lnTo>
                  <a:lnTo>
                    <a:pt x="491880" y="1244818"/>
                  </a:lnTo>
                  <a:lnTo>
                    <a:pt x="536898" y="1253174"/>
                  </a:lnTo>
                  <a:lnTo>
                    <a:pt x="582978" y="1258277"/>
                  </a:lnTo>
                  <a:lnTo>
                    <a:pt x="629996" y="1260005"/>
                  </a:lnTo>
                  <a:lnTo>
                    <a:pt x="677014" y="1258277"/>
                  </a:lnTo>
                  <a:lnTo>
                    <a:pt x="723093" y="1253174"/>
                  </a:lnTo>
                  <a:lnTo>
                    <a:pt x="768112" y="1244818"/>
                  </a:lnTo>
                  <a:lnTo>
                    <a:pt x="811949" y="1233332"/>
                  </a:lnTo>
                  <a:lnTo>
                    <a:pt x="854481" y="1218835"/>
                  </a:lnTo>
                  <a:lnTo>
                    <a:pt x="895588" y="1201452"/>
                  </a:lnTo>
                  <a:lnTo>
                    <a:pt x="935147" y="1181303"/>
                  </a:lnTo>
                  <a:lnTo>
                    <a:pt x="973037" y="1158509"/>
                  </a:lnTo>
                  <a:lnTo>
                    <a:pt x="1009136" y="1133194"/>
                  </a:lnTo>
                  <a:lnTo>
                    <a:pt x="1043321" y="1105479"/>
                  </a:lnTo>
                  <a:lnTo>
                    <a:pt x="1075472" y="1075485"/>
                  </a:lnTo>
                  <a:lnTo>
                    <a:pt x="1105466" y="1043334"/>
                  </a:lnTo>
                  <a:lnTo>
                    <a:pt x="1133182" y="1009149"/>
                  </a:lnTo>
                  <a:lnTo>
                    <a:pt x="1158497" y="973050"/>
                  </a:lnTo>
                  <a:lnTo>
                    <a:pt x="1181290" y="935160"/>
                  </a:lnTo>
                  <a:lnTo>
                    <a:pt x="1201439" y="895601"/>
                  </a:lnTo>
                  <a:lnTo>
                    <a:pt x="1218823" y="854494"/>
                  </a:lnTo>
                  <a:lnTo>
                    <a:pt x="1233319" y="811961"/>
                  </a:lnTo>
                  <a:lnTo>
                    <a:pt x="1244806" y="768125"/>
                  </a:lnTo>
                  <a:lnTo>
                    <a:pt x="1253161" y="723106"/>
                  </a:lnTo>
                  <a:lnTo>
                    <a:pt x="1258264" y="677026"/>
                  </a:lnTo>
                  <a:lnTo>
                    <a:pt x="1259992" y="630008"/>
                  </a:lnTo>
                  <a:lnTo>
                    <a:pt x="1258264" y="582990"/>
                  </a:lnTo>
                  <a:lnTo>
                    <a:pt x="1253161" y="536911"/>
                  </a:lnTo>
                  <a:lnTo>
                    <a:pt x="1244806" y="491892"/>
                  </a:lnTo>
                  <a:lnTo>
                    <a:pt x="1233319" y="448054"/>
                  </a:lnTo>
                  <a:lnTo>
                    <a:pt x="1218823" y="405521"/>
                  </a:lnTo>
                  <a:lnTo>
                    <a:pt x="1201439" y="364414"/>
                  </a:lnTo>
                  <a:lnTo>
                    <a:pt x="1181290" y="324854"/>
                  </a:lnTo>
                  <a:lnTo>
                    <a:pt x="1158497" y="286963"/>
                  </a:lnTo>
                  <a:lnTo>
                    <a:pt x="1133182" y="250864"/>
                  </a:lnTo>
                  <a:lnTo>
                    <a:pt x="1105466" y="216677"/>
                  </a:lnTo>
                  <a:lnTo>
                    <a:pt x="1075472" y="184526"/>
                  </a:lnTo>
                  <a:lnTo>
                    <a:pt x="1043321" y="154531"/>
                  </a:lnTo>
                  <a:lnTo>
                    <a:pt x="1009136" y="126815"/>
                  </a:lnTo>
                  <a:lnTo>
                    <a:pt x="973037" y="101498"/>
                  </a:lnTo>
                  <a:lnTo>
                    <a:pt x="935147" y="78704"/>
                  </a:lnTo>
                  <a:lnTo>
                    <a:pt x="895588" y="58555"/>
                  </a:lnTo>
                  <a:lnTo>
                    <a:pt x="854481" y="41170"/>
                  </a:lnTo>
                  <a:lnTo>
                    <a:pt x="811949" y="26674"/>
                  </a:lnTo>
                  <a:lnTo>
                    <a:pt x="768112" y="15186"/>
                  </a:lnTo>
                  <a:lnTo>
                    <a:pt x="723093" y="6830"/>
                  </a:lnTo>
                  <a:lnTo>
                    <a:pt x="677014" y="1728"/>
                  </a:lnTo>
                  <a:lnTo>
                    <a:pt x="6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Grafik 57">
              <a:extLst>
                <a:ext uri="{FF2B5EF4-FFF2-40B4-BE49-F238E27FC236}">
                  <a16:creationId xmlns:a16="http://schemas.microsoft.com/office/drawing/2014/main" id="{48871801-FA38-3D3B-450E-6CFE847D0C3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9952649" y="2205102"/>
              <a:ext cx="1080000" cy="1080000"/>
            </a:xfrm>
            <a:prstGeom prst="rect">
              <a:avLst/>
            </a:prstGeom>
          </p:spPr>
        </p:pic>
      </p:grpSp>
      <p:grpSp>
        <p:nvGrpSpPr>
          <p:cNvPr id="59" name="Gruppieren 58">
            <a:extLst>
              <a:ext uri="{FF2B5EF4-FFF2-40B4-BE49-F238E27FC236}">
                <a16:creationId xmlns:a16="http://schemas.microsoft.com/office/drawing/2014/main" id="{B63BFDAC-F286-D2F2-EEB5-29AC0ABC574A}"/>
              </a:ext>
            </a:extLst>
          </p:cNvPr>
          <p:cNvGrpSpPr/>
          <p:nvPr/>
        </p:nvGrpSpPr>
        <p:grpSpPr>
          <a:xfrm>
            <a:off x="4848620" y="1800225"/>
            <a:ext cx="1260475" cy="1260475"/>
            <a:chOff x="4879387" y="2121077"/>
            <a:chExt cx="1260475" cy="1260475"/>
          </a:xfrm>
        </p:grpSpPr>
        <p:sp>
          <p:nvSpPr>
            <p:cNvPr id="60" name="object 9">
              <a:extLst>
                <a:ext uri="{FF2B5EF4-FFF2-40B4-BE49-F238E27FC236}">
                  <a16:creationId xmlns:a16="http://schemas.microsoft.com/office/drawing/2014/main" id="{724562C0-52D6-0A75-91C5-ABDF8308482A}"/>
                </a:ext>
              </a:extLst>
            </p:cNvPr>
            <p:cNvSpPr/>
            <p:nvPr/>
          </p:nvSpPr>
          <p:spPr>
            <a:xfrm>
              <a:off x="4879387" y="2121077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629996" y="0"/>
                  </a:moveTo>
                  <a:lnTo>
                    <a:pt x="582978" y="1728"/>
                  </a:lnTo>
                  <a:lnTo>
                    <a:pt x="536898" y="6830"/>
                  </a:lnTo>
                  <a:lnTo>
                    <a:pt x="491880" y="15186"/>
                  </a:lnTo>
                  <a:lnTo>
                    <a:pt x="448043" y="26674"/>
                  </a:lnTo>
                  <a:lnTo>
                    <a:pt x="405510" y="41170"/>
                  </a:lnTo>
                  <a:lnTo>
                    <a:pt x="364403" y="58555"/>
                  </a:lnTo>
                  <a:lnTo>
                    <a:pt x="324844" y="78704"/>
                  </a:lnTo>
                  <a:lnTo>
                    <a:pt x="286954" y="101498"/>
                  </a:lnTo>
                  <a:lnTo>
                    <a:pt x="250856" y="126815"/>
                  </a:lnTo>
                  <a:lnTo>
                    <a:pt x="216670" y="154531"/>
                  </a:lnTo>
                  <a:lnTo>
                    <a:pt x="184519" y="184526"/>
                  </a:lnTo>
                  <a:lnTo>
                    <a:pt x="154525" y="216677"/>
                  </a:lnTo>
                  <a:lnTo>
                    <a:pt x="126810" y="250864"/>
                  </a:lnTo>
                  <a:lnTo>
                    <a:pt x="101495" y="286963"/>
                  </a:lnTo>
                  <a:lnTo>
                    <a:pt x="78701" y="324854"/>
                  </a:lnTo>
                  <a:lnTo>
                    <a:pt x="58552" y="364414"/>
                  </a:lnTo>
                  <a:lnTo>
                    <a:pt x="41169" y="405521"/>
                  </a:lnTo>
                  <a:lnTo>
                    <a:pt x="26673" y="448054"/>
                  </a:lnTo>
                  <a:lnTo>
                    <a:pt x="15186" y="491892"/>
                  </a:lnTo>
                  <a:lnTo>
                    <a:pt x="6830" y="536911"/>
                  </a:lnTo>
                  <a:lnTo>
                    <a:pt x="1727" y="582990"/>
                  </a:lnTo>
                  <a:lnTo>
                    <a:pt x="0" y="630008"/>
                  </a:lnTo>
                  <a:lnTo>
                    <a:pt x="1727" y="677026"/>
                  </a:lnTo>
                  <a:lnTo>
                    <a:pt x="6830" y="723106"/>
                  </a:lnTo>
                  <a:lnTo>
                    <a:pt x="15186" y="768125"/>
                  </a:lnTo>
                  <a:lnTo>
                    <a:pt x="26673" y="811961"/>
                  </a:lnTo>
                  <a:lnTo>
                    <a:pt x="41169" y="854494"/>
                  </a:lnTo>
                  <a:lnTo>
                    <a:pt x="58552" y="895601"/>
                  </a:lnTo>
                  <a:lnTo>
                    <a:pt x="78701" y="935160"/>
                  </a:lnTo>
                  <a:lnTo>
                    <a:pt x="101495" y="973050"/>
                  </a:lnTo>
                  <a:lnTo>
                    <a:pt x="126810" y="1009149"/>
                  </a:lnTo>
                  <a:lnTo>
                    <a:pt x="154525" y="1043334"/>
                  </a:lnTo>
                  <a:lnTo>
                    <a:pt x="184519" y="1075485"/>
                  </a:lnTo>
                  <a:lnTo>
                    <a:pt x="216670" y="1105479"/>
                  </a:lnTo>
                  <a:lnTo>
                    <a:pt x="250856" y="1133194"/>
                  </a:lnTo>
                  <a:lnTo>
                    <a:pt x="286954" y="1158509"/>
                  </a:lnTo>
                  <a:lnTo>
                    <a:pt x="324844" y="1181303"/>
                  </a:lnTo>
                  <a:lnTo>
                    <a:pt x="364403" y="1201452"/>
                  </a:lnTo>
                  <a:lnTo>
                    <a:pt x="405510" y="1218835"/>
                  </a:lnTo>
                  <a:lnTo>
                    <a:pt x="448043" y="1233332"/>
                  </a:lnTo>
                  <a:lnTo>
                    <a:pt x="491880" y="1244818"/>
                  </a:lnTo>
                  <a:lnTo>
                    <a:pt x="536898" y="1253174"/>
                  </a:lnTo>
                  <a:lnTo>
                    <a:pt x="582978" y="1258277"/>
                  </a:lnTo>
                  <a:lnTo>
                    <a:pt x="629996" y="1260005"/>
                  </a:lnTo>
                  <a:lnTo>
                    <a:pt x="677014" y="1258277"/>
                  </a:lnTo>
                  <a:lnTo>
                    <a:pt x="723093" y="1253174"/>
                  </a:lnTo>
                  <a:lnTo>
                    <a:pt x="768112" y="1244818"/>
                  </a:lnTo>
                  <a:lnTo>
                    <a:pt x="811949" y="1233332"/>
                  </a:lnTo>
                  <a:lnTo>
                    <a:pt x="854481" y="1218835"/>
                  </a:lnTo>
                  <a:lnTo>
                    <a:pt x="895588" y="1201452"/>
                  </a:lnTo>
                  <a:lnTo>
                    <a:pt x="935147" y="1181303"/>
                  </a:lnTo>
                  <a:lnTo>
                    <a:pt x="973037" y="1158509"/>
                  </a:lnTo>
                  <a:lnTo>
                    <a:pt x="1009136" y="1133194"/>
                  </a:lnTo>
                  <a:lnTo>
                    <a:pt x="1043321" y="1105479"/>
                  </a:lnTo>
                  <a:lnTo>
                    <a:pt x="1075472" y="1075485"/>
                  </a:lnTo>
                  <a:lnTo>
                    <a:pt x="1105466" y="1043334"/>
                  </a:lnTo>
                  <a:lnTo>
                    <a:pt x="1133182" y="1009149"/>
                  </a:lnTo>
                  <a:lnTo>
                    <a:pt x="1158497" y="973050"/>
                  </a:lnTo>
                  <a:lnTo>
                    <a:pt x="1181290" y="935160"/>
                  </a:lnTo>
                  <a:lnTo>
                    <a:pt x="1201439" y="895601"/>
                  </a:lnTo>
                  <a:lnTo>
                    <a:pt x="1218823" y="854494"/>
                  </a:lnTo>
                  <a:lnTo>
                    <a:pt x="1233319" y="811961"/>
                  </a:lnTo>
                  <a:lnTo>
                    <a:pt x="1244806" y="768125"/>
                  </a:lnTo>
                  <a:lnTo>
                    <a:pt x="1253161" y="723106"/>
                  </a:lnTo>
                  <a:lnTo>
                    <a:pt x="1258264" y="677026"/>
                  </a:lnTo>
                  <a:lnTo>
                    <a:pt x="1259992" y="630008"/>
                  </a:lnTo>
                  <a:lnTo>
                    <a:pt x="1258264" y="582990"/>
                  </a:lnTo>
                  <a:lnTo>
                    <a:pt x="1253161" y="536911"/>
                  </a:lnTo>
                  <a:lnTo>
                    <a:pt x="1244806" y="491892"/>
                  </a:lnTo>
                  <a:lnTo>
                    <a:pt x="1233319" y="448054"/>
                  </a:lnTo>
                  <a:lnTo>
                    <a:pt x="1218823" y="405521"/>
                  </a:lnTo>
                  <a:lnTo>
                    <a:pt x="1201439" y="364414"/>
                  </a:lnTo>
                  <a:lnTo>
                    <a:pt x="1181290" y="324854"/>
                  </a:lnTo>
                  <a:lnTo>
                    <a:pt x="1158497" y="286963"/>
                  </a:lnTo>
                  <a:lnTo>
                    <a:pt x="1133182" y="250864"/>
                  </a:lnTo>
                  <a:lnTo>
                    <a:pt x="1105466" y="216677"/>
                  </a:lnTo>
                  <a:lnTo>
                    <a:pt x="1075472" y="184526"/>
                  </a:lnTo>
                  <a:lnTo>
                    <a:pt x="1043321" y="154531"/>
                  </a:lnTo>
                  <a:lnTo>
                    <a:pt x="1009136" y="126815"/>
                  </a:lnTo>
                  <a:lnTo>
                    <a:pt x="973037" y="101498"/>
                  </a:lnTo>
                  <a:lnTo>
                    <a:pt x="935147" y="78704"/>
                  </a:lnTo>
                  <a:lnTo>
                    <a:pt x="895588" y="58555"/>
                  </a:lnTo>
                  <a:lnTo>
                    <a:pt x="854481" y="41170"/>
                  </a:lnTo>
                  <a:lnTo>
                    <a:pt x="811949" y="26674"/>
                  </a:lnTo>
                  <a:lnTo>
                    <a:pt x="768112" y="15186"/>
                  </a:lnTo>
                  <a:lnTo>
                    <a:pt x="723093" y="6830"/>
                  </a:lnTo>
                  <a:lnTo>
                    <a:pt x="677014" y="1728"/>
                  </a:lnTo>
                  <a:lnTo>
                    <a:pt x="6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Grafik 60">
              <a:extLst>
                <a:ext uri="{FF2B5EF4-FFF2-40B4-BE49-F238E27FC236}">
                  <a16:creationId xmlns:a16="http://schemas.microsoft.com/office/drawing/2014/main" id="{57D8B38A-63DD-6E85-C3FD-03C5C9B6E8D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969624" y="2205102"/>
              <a:ext cx="1080000" cy="1080000"/>
            </a:xfrm>
            <a:prstGeom prst="rect">
              <a:avLst/>
            </a:prstGeom>
          </p:spPr>
        </p:pic>
      </p:grpSp>
      <p:grpSp>
        <p:nvGrpSpPr>
          <p:cNvPr id="62" name="Gruppieren 61">
            <a:extLst>
              <a:ext uri="{FF2B5EF4-FFF2-40B4-BE49-F238E27FC236}">
                <a16:creationId xmlns:a16="http://schemas.microsoft.com/office/drawing/2014/main" id="{929594AC-AAA6-AC18-49A6-207D2E9BB565}"/>
              </a:ext>
            </a:extLst>
          </p:cNvPr>
          <p:cNvGrpSpPr/>
          <p:nvPr/>
        </p:nvGrpSpPr>
        <p:grpSpPr>
          <a:xfrm>
            <a:off x="2626038" y="1800225"/>
            <a:ext cx="1260475" cy="1260475"/>
            <a:chOff x="2543448" y="2144952"/>
            <a:chExt cx="1260475" cy="1260475"/>
          </a:xfrm>
        </p:grpSpPr>
        <p:sp>
          <p:nvSpPr>
            <p:cNvPr id="63" name="object 15">
              <a:extLst>
                <a:ext uri="{FF2B5EF4-FFF2-40B4-BE49-F238E27FC236}">
                  <a16:creationId xmlns:a16="http://schemas.microsoft.com/office/drawing/2014/main" id="{7D41EF94-E54F-6229-4F22-C10970843B8F}"/>
                </a:ext>
              </a:extLst>
            </p:cNvPr>
            <p:cNvSpPr/>
            <p:nvPr/>
          </p:nvSpPr>
          <p:spPr>
            <a:xfrm>
              <a:off x="2543448" y="2144952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629996" y="0"/>
                  </a:moveTo>
                  <a:lnTo>
                    <a:pt x="582978" y="1728"/>
                  </a:lnTo>
                  <a:lnTo>
                    <a:pt x="536898" y="6830"/>
                  </a:lnTo>
                  <a:lnTo>
                    <a:pt x="491880" y="15186"/>
                  </a:lnTo>
                  <a:lnTo>
                    <a:pt x="448043" y="26674"/>
                  </a:lnTo>
                  <a:lnTo>
                    <a:pt x="405510" y="41170"/>
                  </a:lnTo>
                  <a:lnTo>
                    <a:pt x="364403" y="58555"/>
                  </a:lnTo>
                  <a:lnTo>
                    <a:pt x="324844" y="78704"/>
                  </a:lnTo>
                  <a:lnTo>
                    <a:pt x="286954" y="101498"/>
                  </a:lnTo>
                  <a:lnTo>
                    <a:pt x="250856" y="126815"/>
                  </a:lnTo>
                  <a:lnTo>
                    <a:pt x="216670" y="154531"/>
                  </a:lnTo>
                  <a:lnTo>
                    <a:pt x="184519" y="184526"/>
                  </a:lnTo>
                  <a:lnTo>
                    <a:pt x="154525" y="216677"/>
                  </a:lnTo>
                  <a:lnTo>
                    <a:pt x="126810" y="250864"/>
                  </a:lnTo>
                  <a:lnTo>
                    <a:pt x="101495" y="286963"/>
                  </a:lnTo>
                  <a:lnTo>
                    <a:pt x="78701" y="324854"/>
                  </a:lnTo>
                  <a:lnTo>
                    <a:pt x="58552" y="364414"/>
                  </a:lnTo>
                  <a:lnTo>
                    <a:pt x="41169" y="405521"/>
                  </a:lnTo>
                  <a:lnTo>
                    <a:pt x="26673" y="448054"/>
                  </a:lnTo>
                  <a:lnTo>
                    <a:pt x="15186" y="491892"/>
                  </a:lnTo>
                  <a:lnTo>
                    <a:pt x="6830" y="536911"/>
                  </a:lnTo>
                  <a:lnTo>
                    <a:pt x="1727" y="582990"/>
                  </a:lnTo>
                  <a:lnTo>
                    <a:pt x="0" y="630008"/>
                  </a:lnTo>
                  <a:lnTo>
                    <a:pt x="1727" y="677026"/>
                  </a:lnTo>
                  <a:lnTo>
                    <a:pt x="6830" y="723106"/>
                  </a:lnTo>
                  <a:lnTo>
                    <a:pt x="15186" y="768125"/>
                  </a:lnTo>
                  <a:lnTo>
                    <a:pt x="26673" y="811961"/>
                  </a:lnTo>
                  <a:lnTo>
                    <a:pt x="41169" y="854494"/>
                  </a:lnTo>
                  <a:lnTo>
                    <a:pt x="58552" y="895601"/>
                  </a:lnTo>
                  <a:lnTo>
                    <a:pt x="78701" y="935160"/>
                  </a:lnTo>
                  <a:lnTo>
                    <a:pt x="101495" y="973050"/>
                  </a:lnTo>
                  <a:lnTo>
                    <a:pt x="126810" y="1009149"/>
                  </a:lnTo>
                  <a:lnTo>
                    <a:pt x="154525" y="1043334"/>
                  </a:lnTo>
                  <a:lnTo>
                    <a:pt x="184519" y="1075485"/>
                  </a:lnTo>
                  <a:lnTo>
                    <a:pt x="216670" y="1105479"/>
                  </a:lnTo>
                  <a:lnTo>
                    <a:pt x="250856" y="1133194"/>
                  </a:lnTo>
                  <a:lnTo>
                    <a:pt x="286954" y="1158509"/>
                  </a:lnTo>
                  <a:lnTo>
                    <a:pt x="324844" y="1181303"/>
                  </a:lnTo>
                  <a:lnTo>
                    <a:pt x="364403" y="1201452"/>
                  </a:lnTo>
                  <a:lnTo>
                    <a:pt x="405510" y="1218835"/>
                  </a:lnTo>
                  <a:lnTo>
                    <a:pt x="448043" y="1233332"/>
                  </a:lnTo>
                  <a:lnTo>
                    <a:pt x="491880" y="1244818"/>
                  </a:lnTo>
                  <a:lnTo>
                    <a:pt x="536898" y="1253174"/>
                  </a:lnTo>
                  <a:lnTo>
                    <a:pt x="582978" y="1258277"/>
                  </a:lnTo>
                  <a:lnTo>
                    <a:pt x="629996" y="1260005"/>
                  </a:lnTo>
                  <a:lnTo>
                    <a:pt x="677014" y="1258277"/>
                  </a:lnTo>
                  <a:lnTo>
                    <a:pt x="723093" y="1253174"/>
                  </a:lnTo>
                  <a:lnTo>
                    <a:pt x="768112" y="1244818"/>
                  </a:lnTo>
                  <a:lnTo>
                    <a:pt x="811949" y="1233332"/>
                  </a:lnTo>
                  <a:lnTo>
                    <a:pt x="854481" y="1218835"/>
                  </a:lnTo>
                  <a:lnTo>
                    <a:pt x="895588" y="1201452"/>
                  </a:lnTo>
                  <a:lnTo>
                    <a:pt x="935147" y="1181303"/>
                  </a:lnTo>
                  <a:lnTo>
                    <a:pt x="973037" y="1158509"/>
                  </a:lnTo>
                  <a:lnTo>
                    <a:pt x="1009136" y="1133194"/>
                  </a:lnTo>
                  <a:lnTo>
                    <a:pt x="1043321" y="1105479"/>
                  </a:lnTo>
                  <a:lnTo>
                    <a:pt x="1075472" y="1075485"/>
                  </a:lnTo>
                  <a:lnTo>
                    <a:pt x="1105466" y="1043334"/>
                  </a:lnTo>
                  <a:lnTo>
                    <a:pt x="1133182" y="1009149"/>
                  </a:lnTo>
                  <a:lnTo>
                    <a:pt x="1158497" y="973050"/>
                  </a:lnTo>
                  <a:lnTo>
                    <a:pt x="1181290" y="935160"/>
                  </a:lnTo>
                  <a:lnTo>
                    <a:pt x="1201439" y="895601"/>
                  </a:lnTo>
                  <a:lnTo>
                    <a:pt x="1218823" y="854494"/>
                  </a:lnTo>
                  <a:lnTo>
                    <a:pt x="1233319" y="811961"/>
                  </a:lnTo>
                  <a:lnTo>
                    <a:pt x="1244806" y="768125"/>
                  </a:lnTo>
                  <a:lnTo>
                    <a:pt x="1253161" y="723106"/>
                  </a:lnTo>
                  <a:lnTo>
                    <a:pt x="1258264" y="677026"/>
                  </a:lnTo>
                  <a:lnTo>
                    <a:pt x="1259992" y="630008"/>
                  </a:lnTo>
                  <a:lnTo>
                    <a:pt x="1258264" y="582990"/>
                  </a:lnTo>
                  <a:lnTo>
                    <a:pt x="1253161" y="536911"/>
                  </a:lnTo>
                  <a:lnTo>
                    <a:pt x="1244806" y="491892"/>
                  </a:lnTo>
                  <a:lnTo>
                    <a:pt x="1233319" y="448054"/>
                  </a:lnTo>
                  <a:lnTo>
                    <a:pt x="1218823" y="405521"/>
                  </a:lnTo>
                  <a:lnTo>
                    <a:pt x="1201439" y="364414"/>
                  </a:lnTo>
                  <a:lnTo>
                    <a:pt x="1181290" y="324854"/>
                  </a:lnTo>
                  <a:lnTo>
                    <a:pt x="1158497" y="286963"/>
                  </a:lnTo>
                  <a:lnTo>
                    <a:pt x="1133182" y="250864"/>
                  </a:lnTo>
                  <a:lnTo>
                    <a:pt x="1105466" y="216677"/>
                  </a:lnTo>
                  <a:lnTo>
                    <a:pt x="1075472" y="184526"/>
                  </a:lnTo>
                  <a:lnTo>
                    <a:pt x="1043321" y="154531"/>
                  </a:lnTo>
                  <a:lnTo>
                    <a:pt x="1009136" y="126815"/>
                  </a:lnTo>
                  <a:lnTo>
                    <a:pt x="973037" y="101498"/>
                  </a:lnTo>
                  <a:lnTo>
                    <a:pt x="935147" y="78704"/>
                  </a:lnTo>
                  <a:lnTo>
                    <a:pt x="895588" y="58555"/>
                  </a:lnTo>
                  <a:lnTo>
                    <a:pt x="854481" y="41170"/>
                  </a:lnTo>
                  <a:lnTo>
                    <a:pt x="811949" y="26674"/>
                  </a:lnTo>
                  <a:lnTo>
                    <a:pt x="768112" y="15186"/>
                  </a:lnTo>
                  <a:lnTo>
                    <a:pt x="723093" y="6830"/>
                  </a:lnTo>
                  <a:lnTo>
                    <a:pt x="677014" y="1728"/>
                  </a:lnTo>
                  <a:lnTo>
                    <a:pt x="6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Grafik 63">
              <a:extLst>
                <a:ext uri="{FF2B5EF4-FFF2-40B4-BE49-F238E27FC236}">
                  <a16:creationId xmlns:a16="http://schemas.microsoft.com/office/drawing/2014/main" id="{9E4877AB-D6B2-D3F3-64A4-006E4E8D9CE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633685" y="2205102"/>
              <a:ext cx="1080000" cy="1080000"/>
            </a:xfrm>
            <a:prstGeom prst="rect">
              <a:avLst/>
            </a:prstGeom>
          </p:spPr>
        </p:pic>
      </p:grpSp>
      <p:grpSp>
        <p:nvGrpSpPr>
          <p:cNvPr id="65" name="Gruppieren 64">
            <a:extLst>
              <a:ext uri="{FF2B5EF4-FFF2-40B4-BE49-F238E27FC236}">
                <a16:creationId xmlns:a16="http://schemas.microsoft.com/office/drawing/2014/main" id="{3AAC6661-501F-923A-1076-2CDA8A8152A4}"/>
              </a:ext>
            </a:extLst>
          </p:cNvPr>
          <p:cNvGrpSpPr/>
          <p:nvPr/>
        </p:nvGrpSpPr>
        <p:grpSpPr>
          <a:xfrm>
            <a:off x="403456" y="1800225"/>
            <a:ext cx="1260475" cy="1260475"/>
            <a:chOff x="360004" y="2114865"/>
            <a:chExt cx="1260475" cy="1260475"/>
          </a:xfrm>
        </p:grpSpPr>
        <p:sp>
          <p:nvSpPr>
            <p:cNvPr id="66" name="object 5">
              <a:extLst>
                <a:ext uri="{FF2B5EF4-FFF2-40B4-BE49-F238E27FC236}">
                  <a16:creationId xmlns:a16="http://schemas.microsoft.com/office/drawing/2014/main" id="{734B7E89-881C-D417-8A06-6BA8F05C6AE1}"/>
                </a:ext>
              </a:extLst>
            </p:cNvPr>
            <p:cNvSpPr/>
            <p:nvPr/>
          </p:nvSpPr>
          <p:spPr>
            <a:xfrm>
              <a:off x="360004" y="2114865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629996" y="0"/>
                  </a:moveTo>
                  <a:lnTo>
                    <a:pt x="582978" y="1728"/>
                  </a:lnTo>
                  <a:lnTo>
                    <a:pt x="536898" y="6830"/>
                  </a:lnTo>
                  <a:lnTo>
                    <a:pt x="491880" y="15186"/>
                  </a:lnTo>
                  <a:lnTo>
                    <a:pt x="448043" y="26674"/>
                  </a:lnTo>
                  <a:lnTo>
                    <a:pt x="405510" y="41170"/>
                  </a:lnTo>
                  <a:lnTo>
                    <a:pt x="364403" y="58555"/>
                  </a:lnTo>
                  <a:lnTo>
                    <a:pt x="324844" y="78704"/>
                  </a:lnTo>
                  <a:lnTo>
                    <a:pt x="286954" y="101498"/>
                  </a:lnTo>
                  <a:lnTo>
                    <a:pt x="250856" y="126815"/>
                  </a:lnTo>
                  <a:lnTo>
                    <a:pt x="216670" y="154531"/>
                  </a:lnTo>
                  <a:lnTo>
                    <a:pt x="184519" y="184526"/>
                  </a:lnTo>
                  <a:lnTo>
                    <a:pt x="154525" y="216677"/>
                  </a:lnTo>
                  <a:lnTo>
                    <a:pt x="126810" y="250864"/>
                  </a:lnTo>
                  <a:lnTo>
                    <a:pt x="101495" y="286963"/>
                  </a:lnTo>
                  <a:lnTo>
                    <a:pt x="78701" y="324854"/>
                  </a:lnTo>
                  <a:lnTo>
                    <a:pt x="58552" y="364414"/>
                  </a:lnTo>
                  <a:lnTo>
                    <a:pt x="41169" y="405521"/>
                  </a:lnTo>
                  <a:lnTo>
                    <a:pt x="26673" y="448054"/>
                  </a:lnTo>
                  <a:lnTo>
                    <a:pt x="15186" y="491892"/>
                  </a:lnTo>
                  <a:lnTo>
                    <a:pt x="6830" y="536911"/>
                  </a:lnTo>
                  <a:lnTo>
                    <a:pt x="1727" y="582990"/>
                  </a:lnTo>
                  <a:lnTo>
                    <a:pt x="0" y="630008"/>
                  </a:lnTo>
                  <a:lnTo>
                    <a:pt x="1727" y="677026"/>
                  </a:lnTo>
                  <a:lnTo>
                    <a:pt x="6830" y="723106"/>
                  </a:lnTo>
                  <a:lnTo>
                    <a:pt x="15186" y="768125"/>
                  </a:lnTo>
                  <a:lnTo>
                    <a:pt x="26673" y="811961"/>
                  </a:lnTo>
                  <a:lnTo>
                    <a:pt x="41169" y="854494"/>
                  </a:lnTo>
                  <a:lnTo>
                    <a:pt x="58552" y="895601"/>
                  </a:lnTo>
                  <a:lnTo>
                    <a:pt x="78701" y="935160"/>
                  </a:lnTo>
                  <a:lnTo>
                    <a:pt x="101495" y="973050"/>
                  </a:lnTo>
                  <a:lnTo>
                    <a:pt x="126810" y="1009149"/>
                  </a:lnTo>
                  <a:lnTo>
                    <a:pt x="154525" y="1043334"/>
                  </a:lnTo>
                  <a:lnTo>
                    <a:pt x="184519" y="1075485"/>
                  </a:lnTo>
                  <a:lnTo>
                    <a:pt x="216670" y="1105479"/>
                  </a:lnTo>
                  <a:lnTo>
                    <a:pt x="250856" y="1133194"/>
                  </a:lnTo>
                  <a:lnTo>
                    <a:pt x="286954" y="1158509"/>
                  </a:lnTo>
                  <a:lnTo>
                    <a:pt x="324844" y="1181303"/>
                  </a:lnTo>
                  <a:lnTo>
                    <a:pt x="364403" y="1201452"/>
                  </a:lnTo>
                  <a:lnTo>
                    <a:pt x="405510" y="1218835"/>
                  </a:lnTo>
                  <a:lnTo>
                    <a:pt x="448043" y="1233332"/>
                  </a:lnTo>
                  <a:lnTo>
                    <a:pt x="491880" y="1244818"/>
                  </a:lnTo>
                  <a:lnTo>
                    <a:pt x="536898" y="1253174"/>
                  </a:lnTo>
                  <a:lnTo>
                    <a:pt x="582978" y="1258277"/>
                  </a:lnTo>
                  <a:lnTo>
                    <a:pt x="629996" y="1260005"/>
                  </a:lnTo>
                  <a:lnTo>
                    <a:pt x="677014" y="1258277"/>
                  </a:lnTo>
                  <a:lnTo>
                    <a:pt x="723093" y="1253174"/>
                  </a:lnTo>
                  <a:lnTo>
                    <a:pt x="768112" y="1244818"/>
                  </a:lnTo>
                  <a:lnTo>
                    <a:pt x="811949" y="1233332"/>
                  </a:lnTo>
                  <a:lnTo>
                    <a:pt x="854481" y="1218835"/>
                  </a:lnTo>
                  <a:lnTo>
                    <a:pt x="895588" y="1201452"/>
                  </a:lnTo>
                  <a:lnTo>
                    <a:pt x="935147" y="1181303"/>
                  </a:lnTo>
                  <a:lnTo>
                    <a:pt x="973037" y="1158509"/>
                  </a:lnTo>
                  <a:lnTo>
                    <a:pt x="1009136" y="1133194"/>
                  </a:lnTo>
                  <a:lnTo>
                    <a:pt x="1043321" y="1105479"/>
                  </a:lnTo>
                  <a:lnTo>
                    <a:pt x="1075472" y="1075485"/>
                  </a:lnTo>
                  <a:lnTo>
                    <a:pt x="1105466" y="1043334"/>
                  </a:lnTo>
                  <a:lnTo>
                    <a:pt x="1133182" y="1009149"/>
                  </a:lnTo>
                  <a:lnTo>
                    <a:pt x="1158497" y="973050"/>
                  </a:lnTo>
                  <a:lnTo>
                    <a:pt x="1181290" y="935160"/>
                  </a:lnTo>
                  <a:lnTo>
                    <a:pt x="1201439" y="895601"/>
                  </a:lnTo>
                  <a:lnTo>
                    <a:pt x="1218823" y="854494"/>
                  </a:lnTo>
                  <a:lnTo>
                    <a:pt x="1233319" y="811961"/>
                  </a:lnTo>
                  <a:lnTo>
                    <a:pt x="1244806" y="768125"/>
                  </a:lnTo>
                  <a:lnTo>
                    <a:pt x="1253161" y="723106"/>
                  </a:lnTo>
                  <a:lnTo>
                    <a:pt x="1258264" y="677026"/>
                  </a:lnTo>
                  <a:lnTo>
                    <a:pt x="1259992" y="630008"/>
                  </a:lnTo>
                  <a:lnTo>
                    <a:pt x="1258264" y="582990"/>
                  </a:lnTo>
                  <a:lnTo>
                    <a:pt x="1253161" y="536911"/>
                  </a:lnTo>
                  <a:lnTo>
                    <a:pt x="1244806" y="491892"/>
                  </a:lnTo>
                  <a:lnTo>
                    <a:pt x="1233319" y="448054"/>
                  </a:lnTo>
                  <a:lnTo>
                    <a:pt x="1218823" y="405521"/>
                  </a:lnTo>
                  <a:lnTo>
                    <a:pt x="1201439" y="364414"/>
                  </a:lnTo>
                  <a:lnTo>
                    <a:pt x="1181290" y="324854"/>
                  </a:lnTo>
                  <a:lnTo>
                    <a:pt x="1158497" y="286963"/>
                  </a:lnTo>
                  <a:lnTo>
                    <a:pt x="1133182" y="250864"/>
                  </a:lnTo>
                  <a:lnTo>
                    <a:pt x="1105466" y="216677"/>
                  </a:lnTo>
                  <a:lnTo>
                    <a:pt x="1075472" y="184526"/>
                  </a:lnTo>
                  <a:lnTo>
                    <a:pt x="1043321" y="154531"/>
                  </a:lnTo>
                  <a:lnTo>
                    <a:pt x="1009136" y="126815"/>
                  </a:lnTo>
                  <a:lnTo>
                    <a:pt x="973037" y="101498"/>
                  </a:lnTo>
                  <a:lnTo>
                    <a:pt x="935147" y="78704"/>
                  </a:lnTo>
                  <a:lnTo>
                    <a:pt x="895588" y="58555"/>
                  </a:lnTo>
                  <a:lnTo>
                    <a:pt x="854481" y="41170"/>
                  </a:lnTo>
                  <a:lnTo>
                    <a:pt x="811949" y="26674"/>
                  </a:lnTo>
                  <a:lnTo>
                    <a:pt x="768112" y="15186"/>
                  </a:lnTo>
                  <a:lnTo>
                    <a:pt x="723093" y="6830"/>
                  </a:lnTo>
                  <a:lnTo>
                    <a:pt x="677014" y="1728"/>
                  </a:lnTo>
                  <a:lnTo>
                    <a:pt x="6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Grafik 66">
              <a:extLst>
                <a:ext uri="{FF2B5EF4-FFF2-40B4-BE49-F238E27FC236}">
                  <a16:creationId xmlns:a16="http://schemas.microsoft.com/office/drawing/2014/main" id="{71292D57-77E8-33D3-0AF5-B17856BC3A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450241" y="2177399"/>
              <a:ext cx="1080000" cy="1080000"/>
            </a:xfrm>
            <a:prstGeom prst="rect">
              <a:avLst/>
            </a:prstGeom>
          </p:spPr>
        </p:pic>
      </p:grpSp>
      <p:grpSp>
        <p:nvGrpSpPr>
          <p:cNvPr id="68" name="Gruppieren 67">
            <a:extLst>
              <a:ext uri="{FF2B5EF4-FFF2-40B4-BE49-F238E27FC236}">
                <a16:creationId xmlns:a16="http://schemas.microsoft.com/office/drawing/2014/main" id="{9908D298-5E34-B0C9-9B62-1DBE71E6E1C9}"/>
              </a:ext>
            </a:extLst>
          </p:cNvPr>
          <p:cNvGrpSpPr/>
          <p:nvPr/>
        </p:nvGrpSpPr>
        <p:grpSpPr>
          <a:xfrm>
            <a:off x="7071202" y="1800225"/>
            <a:ext cx="1260475" cy="1260475"/>
            <a:chOff x="7317727" y="2088567"/>
            <a:chExt cx="1260475" cy="1260475"/>
          </a:xfrm>
        </p:grpSpPr>
        <p:sp>
          <p:nvSpPr>
            <p:cNvPr id="69" name="object 19">
              <a:extLst>
                <a:ext uri="{FF2B5EF4-FFF2-40B4-BE49-F238E27FC236}">
                  <a16:creationId xmlns:a16="http://schemas.microsoft.com/office/drawing/2014/main" id="{33A75E3A-6388-AB53-A688-70E89574B553}"/>
                </a:ext>
              </a:extLst>
            </p:cNvPr>
            <p:cNvSpPr/>
            <p:nvPr/>
          </p:nvSpPr>
          <p:spPr>
            <a:xfrm>
              <a:off x="7317727" y="2088567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629996" y="0"/>
                  </a:moveTo>
                  <a:lnTo>
                    <a:pt x="582978" y="1728"/>
                  </a:lnTo>
                  <a:lnTo>
                    <a:pt x="536898" y="6830"/>
                  </a:lnTo>
                  <a:lnTo>
                    <a:pt x="491880" y="15186"/>
                  </a:lnTo>
                  <a:lnTo>
                    <a:pt x="448043" y="26674"/>
                  </a:lnTo>
                  <a:lnTo>
                    <a:pt x="405510" y="41170"/>
                  </a:lnTo>
                  <a:lnTo>
                    <a:pt x="364403" y="58555"/>
                  </a:lnTo>
                  <a:lnTo>
                    <a:pt x="324844" y="78704"/>
                  </a:lnTo>
                  <a:lnTo>
                    <a:pt x="286954" y="101498"/>
                  </a:lnTo>
                  <a:lnTo>
                    <a:pt x="250856" y="126815"/>
                  </a:lnTo>
                  <a:lnTo>
                    <a:pt x="216670" y="154531"/>
                  </a:lnTo>
                  <a:lnTo>
                    <a:pt x="184519" y="184526"/>
                  </a:lnTo>
                  <a:lnTo>
                    <a:pt x="154525" y="216677"/>
                  </a:lnTo>
                  <a:lnTo>
                    <a:pt x="126810" y="250864"/>
                  </a:lnTo>
                  <a:lnTo>
                    <a:pt x="101495" y="286963"/>
                  </a:lnTo>
                  <a:lnTo>
                    <a:pt x="78701" y="324854"/>
                  </a:lnTo>
                  <a:lnTo>
                    <a:pt x="58552" y="364414"/>
                  </a:lnTo>
                  <a:lnTo>
                    <a:pt x="41169" y="405521"/>
                  </a:lnTo>
                  <a:lnTo>
                    <a:pt x="26673" y="448054"/>
                  </a:lnTo>
                  <a:lnTo>
                    <a:pt x="15186" y="491892"/>
                  </a:lnTo>
                  <a:lnTo>
                    <a:pt x="6830" y="536911"/>
                  </a:lnTo>
                  <a:lnTo>
                    <a:pt x="1727" y="582990"/>
                  </a:lnTo>
                  <a:lnTo>
                    <a:pt x="0" y="630008"/>
                  </a:lnTo>
                  <a:lnTo>
                    <a:pt x="1727" y="677026"/>
                  </a:lnTo>
                  <a:lnTo>
                    <a:pt x="6830" y="723106"/>
                  </a:lnTo>
                  <a:lnTo>
                    <a:pt x="15186" y="768125"/>
                  </a:lnTo>
                  <a:lnTo>
                    <a:pt x="26673" y="811961"/>
                  </a:lnTo>
                  <a:lnTo>
                    <a:pt x="41169" y="854494"/>
                  </a:lnTo>
                  <a:lnTo>
                    <a:pt x="58552" y="895601"/>
                  </a:lnTo>
                  <a:lnTo>
                    <a:pt x="78701" y="935160"/>
                  </a:lnTo>
                  <a:lnTo>
                    <a:pt x="101495" y="973050"/>
                  </a:lnTo>
                  <a:lnTo>
                    <a:pt x="126810" y="1009149"/>
                  </a:lnTo>
                  <a:lnTo>
                    <a:pt x="154525" y="1043334"/>
                  </a:lnTo>
                  <a:lnTo>
                    <a:pt x="184519" y="1075485"/>
                  </a:lnTo>
                  <a:lnTo>
                    <a:pt x="216670" y="1105479"/>
                  </a:lnTo>
                  <a:lnTo>
                    <a:pt x="250856" y="1133194"/>
                  </a:lnTo>
                  <a:lnTo>
                    <a:pt x="286954" y="1158509"/>
                  </a:lnTo>
                  <a:lnTo>
                    <a:pt x="324844" y="1181303"/>
                  </a:lnTo>
                  <a:lnTo>
                    <a:pt x="364403" y="1201452"/>
                  </a:lnTo>
                  <a:lnTo>
                    <a:pt x="405510" y="1218835"/>
                  </a:lnTo>
                  <a:lnTo>
                    <a:pt x="448043" y="1233332"/>
                  </a:lnTo>
                  <a:lnTo>
                    <a:pt x="491880" y="1244818"/>
                  </a:lnTo>
                  <a:lnTo>
                    <a:pt x="536898" y="1253174"/>
                  </a:lnTo>
                  <a:lnTo>
                    <a:pt x="582978" y="1258277"/>
                  </a:lnTo>
                  <a:lnTo>
                    <a:pt x="629996" y="1260005"/>
                  </a:lnTo>
                  <a:lnTo>
                    <a:pt x="677014" y="1258277"/>
                  </a:lnTo>
                  <a:lnTo>
                    <a:pt x="723093" y="1253174"/>
                  </a:lnTo>
                  <a:lnTo>
                    <a:pt x="768112" y="1244818"/>
                  </a:lnTo>
                  <a:lnTo>
                    <a:pt x="811949" y="1233332"/>
                  </a:lnTo>
                  <a:lnTo>
                    <a:pt x="854481" y="1218835"/>
                  </a:lnTo>
                  <a:lnTo>
                    <a:pt x="895588" y="1201452"/>
                  </a:lnTo>
                  <a:lnTo>
                    <a:pt x="935147" y="1181303"/>
                  </a:lnTo>
                  <a:lnTo>
                    <a:pt x="973037" y="1158509"/>
                  </a:lnTo>
                  <a:lnTo>
                    <a:pt x="1009136" y="1133194"/>
                  </a:lnTo>
                  <a:lnTo>
                    <a:pt x="1043321" y="1105479"/>
                  </a:lnTo>
                  <a:lnTo>
                    <a:pt x="1075472" y="1075485"/>
                  </a:lnTo>
                  <a:lnTo>
                    <a:pt x="1105466" y="1043334"/>
                  </a:lnTo>
                  <a:lnTo>
                    <a:pt x="1133182" y="1009149"/>
                  </a:lnTo>
                  <a:lnTo>
                    <a:pt x="1158497" y="973050"/>
                  </a:lnTo>
                  <a:lnTo>
                    <a:pt x="1181290" y="935160"/>
                  </a:lnTo>
                  <a:lnTo>
                    <a:pt x="1201439" y="895601"/>
                  </a:lnTo>
                  <a:lnTo>
                    <a:pt x="1218823" y="854494"/>
                  </a:lnTo>
                  <a:lnTo>
                    <a:pt x="1233319" y="811961"/>
                  </a:lnTo>
                  <a:lnTo>
                    <a:pt x="1244806" y="768125"/>
                  </a:lnTo>
                  <a:lnTo>
                    <a:pt x="1253161" y="723106"/>
                  </a:lnTo>
                  <a:lnTo>
                    <a:pt x="1258264" y="677026"/>
                  </a:lnTo>
                  <a:lnTo>
                    <a:pt x="1259992" y="630008"/>
                  </a:lnTo>
                  <a:lnTo>
                    <a:pt x="1258264" y="582990"/>
                  </a:lnTo>
                  <a:lnTo>
                    <a:pt x="1253161" y="536911"/>
                  </a:lnTo>
                  <a:lnTo>
                    <a:pt x="1244806" y="491892"/>
                  </a:lnTo>
                  <a:lnTo>
                    <a:pt x="1233319" y="448054"/>
                  </a:lnTo>
                  <a:lnTo>
                    <a:pt x="1218823" y="405521"/>
                  </a:lnTo>
                  <a:lnTo>
                    <a:pt x="1201439" y="364414"/>
                  </a:lnTo>
                  <a:lnTo>
                    <a:pt x="1181290" y="324854"/>
                  </a:lnTo>
                  <a:lnTo>
                    <a:pt x="1158497" y="286963"/>
                  </a:lnTo>
                  <a:lnTo>
                    <a:pt x="1133182" y="250864"/>
                  </a:lnTo>
                  <a:lnTo>
                    <a:pt x="1105466" y="216677"/>
                  </a:lnTo>
                  <a:lnTo>
                    <a:pt x="1075472" y="184526"/>
                  </a:lnTo>
                  <a:lnTo>
                    <a:pt x="1043321" y="154531"/>
                  </a:lnTo>
                  <a:lnTo>
                    <a:pt x="1009136" y="126815"/>
                  </a:lnTo>
                  <a:lnTo>
                    <a:pt x="973037" y="101498"/>
                  </a:lnTo>
                  <a:lnTo>
                    <a:pt x="935147" y="78704"/>
                  </a:lnTo>
                  <a:lnTo>
                    <a:pt x="895588" y="58555"/>
                  </a:lnTo>
                  <a:lnTo>
                    <a:pt x="854481" y="41170"/>
                  </a:lnTo>
                  <a:lnTo>
                    <a:pt x="811949" y="26674"/>
                  </a:lnTo>
                  <a:lnTo>
                    <a:pt x="768112" y="15186"/>
                  </a:lnTo>
                  <a:lnTo>
                    <a:pt x="723093" y="6830"/>
                  </a:lnTo>
                  <a:lnTo>
                    <a:pt x="677014" y="1728"/>
                  </a:lnTo>
                  <a:lnTo>
                    <a:pt x="62999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Grafik 69">
              <a:extLst>
                <a:ext uri="{FF2B5EF4-FFF2-40B4-BE49-F238E27FC236}">
                  <a16:creationId xmlns:a16="http://schemas.microsoft.com/office/drawing/2014/main" id="{C87967D8-F401-47DC-4A64-39863D4470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7407964" y="2205102"/>
              <a:ext cx="108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5949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4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kaler Textplatzhalter 5">
            <a:extLst>
              <a:ext uri="{FF2B5EF4-FFF2-40B4-BE49-F238E27FC236}">
                <a16:creationId xmlns:a16="http://schemas.microsoft.com/office/drawing/2014/main" id="{D118086B-A302-F39C-00E9-4F1BEF0F56B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3128962" cy="53641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455295" lvl="0" indent="0" algn="l" defTabSz="324000" rtl="0" eaLnBrk="1" fontAlgn="auto" latinLnBrk="0" hangingPunct="1">
              <a:lnSpc>
                <a:spcPct val="100000"/>
              </a:lnSpc>
              <a:spcBef>
                <a:spcPts val="439"/>
              </a:spcBef>
              <a:spcAft>
                <a:spcPts val="3500"/>
              </a:spcAft>
              <a:buClrTx/>
              <a:buSzTx/>
              <a:buFont typeface="Arial" panose="020B0604020202020204" pitchFamily="34" charset="0"/>
              <a:buNone/>
              <a:tabLst>
                <a:tab pos="300355" algn="l"/>
                <a:tab pos="300990" algn="l"/>
              </a:tabLst>
              <a:defRPr/>
            </a:pPr>
            <a:r>
              <a:rPr kumimoji="0" lang="de-DE" sz="6000" b="0" i="0" u="none" strike="noStrike" kern="1200" cap="none" spc="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+mn-lt"/>
                <a:ea typeface="Calmetta XBold" panose="020B0803020203030204" pitchFamily="34" charset="0"/>
                <a:cs typeface="Calmetta XBold" panose="020B0803020203030204" pitchFamily="34" charset="0"/>
              </a:rPr>
              <a:t>&gt;</a:t>
            </a:r>
            <a:r>
              <a:rPr kumimoji="0" lang="de-DE" sz="6000" b="0" i="0" u="none" strike="noStrike" kern="1200" cap="none" spc="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7.200</a:t>
            </a:r>
            <a:br>
              <a:rPr kumimoji="0" lang="de-DE" sz="4000" b="0" i="0" u="none" strike="noStrike" kern="1200" cap="none" spc="-4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</a:br>
            <a:r>
              <a:rPr lang="de-DE" sz="1800" spc="-25">
                <a:solidFill>
                  <a:srgbClr val="B0E572"/>
                </a:solidFill>
                <a:latin typeface="Calmetta"/>
                <a:ea typeface="+mn-ea"/>
                <a:cs typeface="Calmetta"/>
              </a:rPr>
              <a:t>Verkaufsstellen bei fast allen </a:t>
            </a:r>
            <a:r>
              <a:rPr kumimoji="0" lang="de-DE" sz="1800" b="0" i="0" u="none" strike="noStrike" kern="1200" cap="none" spc="-25" normalizeH="0" baseline="0" noProof="0" err="1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Calmetta"/>
              </a:rPr>
              <a:t>Fachhändler:innen</a:t>
            </a:r>
            <a:r>
              <a:rPr kumimoji="0" lang="de-DE" sz="1800" b="0" i="0" u="none" strike="noStrike" kern="1200" cap="none" spc="-25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Calmetta"/>
              </a:rPr>
              <a:t> in Deutschland</a:t>
            </a:r>
            <a:endParaRPr kumimoji="0" lang="de-DE" sz="6000" b="0" i="0" u="none" strike="noStrike" kern="0" cap="none" spc="-25" normalizeH="0" baseline="0" noProof="0">
              <a:ln>
                <a:noFill/>
              </a:ln>
              <a:solidFill>
                <a:srgbClr val="B0E572"/>
              </a:solidFill>
              <a:effectLst/>
              <a:uLnTx/>
              <a:uFillTx/>
              <a:latin typeface="Calmetta"/>
              <a:ea typeface="+mn-ea"/>
              <a:cs typeface="Calmetta"/>
            </a:endParaRPr>
          </a:p>
          <a:p>
            <a:pPr marL="0" marR="455295" lvl="0" indent="0" algn="l" defTabSz="324000" rtl="0" eaLnBrk="1" fontAlgn="auto" latinLnBrk="0" hangingPunct="1">
              <a:lnSpc>
                <a:spcPct val="100000"/>
              </a:lnSpc>
              <a:spcBef>
                <a:spcPts val="439"/>
              </a:spcBef>
              <a:spcAft>
                <a:spcPts val="3500"/>
              </a:spcAft>
              <a:buClrTx/>
              <a:buSzTx/>
              <a:buFont typeface="Arial" panose="020B0604020202020204" pitchFamily="34" charset="0"/>
              <a:buNone/>
              <a:tabLst>
                <a:tab pos="300355" algn="l"/>
                <a:tab pos="300990" algn="l"/>
              </a:tabLst>
              <a:defRPr/>
            </a:pPr>
            <a:r>
              <a:rPr kumimoji="0" lang="de-DE" sz="6000" b="0" i="0" u="none" strike="noStrike" kern="1200" cap="none" spc="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+mn-lt"/>
                <a:ea typeface="Calmetta XBold" panose="020B0803020203030204" pitchFamily="34" charset="0"/>
                <a:cs typeface="Calmetta XBold" panose="020B0803020203030204" pitchFamily="34" charset="0"/>
              </a:rPr>
              <a:t>&gt; </a:t>
            </a:r>
            <a:r>
              <a:rPr kumimoji="0" lang="de-DE" sz="6000" b="0" i="0" u="none" strike="noStrike" kern="1200" cap="none" spc="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100</a:t>
            </a:r>
            <a:br>
              <a:rPr kumimoji="0" lang="de-DE" sz="6000" b="0" i="0" u="none" strike="noStrike" kern="1200" cap="none" spc="-3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Calmetta"/>
              </a:rPr>
            </a:br>
            <a:r>
              <a:rPr kumimoji="0" lang="de-DE" sz="1800" b="0" i="0" u="none" strike="noStrike" kern="1200" cap="none" spc="-10" normalizeH="0" baseline="0" noProof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Calmetta"/>
              </a:rPr>
              <a:t>Onlineshops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5DC7A6CD-3270-A344-2BE3-2ECB763F7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8488" y="0"/>
            <a:ext cx="76320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33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Vertikaler Textplatzhalter 1">
            <a:extLst>
              <a:ext uri="{FF2B5EF4-FFF2-40B4-BE49-F238E27FC236}">
                <a16:creationId xmlns:a16="http://schemas.microsoft.com/office/drawing/2014/main" id="{9160EECA-A892-7FCB-C038-152A8557B60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7988" y="323851"/>
            <a:ext cx="3095623" cy="146250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2000" indent="-32400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48000" indent="-32400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972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Auf Nummer Sicher</a:t>
            </a:r>
            <a:endParaRPr kumimoji="0" lang="de-DE" sz="33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9" name="Vertikaler Textplatzhalter 1">
            <a:extLst>
              <a:ext uri="{FF2B5EF4-FFF2-40B4-BE49-F238E27FC236}">
                <a16:creationId xmlns:a16="http://schemas.microsoft.com/office/drawing/2014/main" id="{DAD238AC-7CE3-F99A-A65D-AB0B3685AA5F}"/>
              </a:ext>
            </a:extLst>
          </p:cNvPr>
          <p:cNvSpPr>
            <a:spLocks noGrp="1"/>
          </p:cNvSpPr>
          <p:nvPr>
            <p:ph type="body" orient="vert" idx="4294967295"/>
          </p:nvPr>
        </p:nvSpPr>
        <p:spPr>
          <a:xfrm>
            <a:off x="8027988" y="2038154"/>
            <a:ext cx="3095623" cy="3274626"/>
          </a:xfrm>
        </p:spPr>
        <p:txBody>
          <a:bodyPr/>
          <a:lstStyle/>
          <a:p>
            <a:pPr marL="0" indent="0" algn="l">
              <a:lnSpc>
                <a:spcPct val="110000"/>
              </a:lnSpc>
              <a:spcBef>
                <a:spcPts val="600"/>
              </a:spcBef>
              <a:buNone/>
              <a:tabLst>
                <a:tab pos="0" algn="l"/>
                <a:tab pos="898525" algn="l"/>
                <a:tab pos="1619250" algn="l"/>
              </a:tabLst>
            </a:pPr>
            <a:r>
              <a:rPr lang="de-DE" sz="1800"/>
              <a:t>Die </a:t>
            </a:r>
            <a:r>
              <a:rPr lang="de-DE" sz="1800">
                <a:latin typeface="+mj-lt"/>
              </a:rPr>
              <a:t>JobRad</a:t>
            </a:r>
            <a:r>
              <a:rPr lang="de-DE" sz="1800" baseline="30000">
                <a:latin typeface="+mj-lt"/>
              </a:rPr>
              <a:t>®</a:t>
            </a:r>
            <a:r>
              <a:rPr lang="de-DE" sz="1800">
                <a:latin typeface="+mj-lt"/>
              </a:rPr>
              <a:t>-Vollkaskoversicherung inklusive Mobilitätsgarantie</a:t>
            </a:r>
            <a:r>
              <a:rPr lang="de-DE" sz="1800"/>
              <a:t> ist bei jedem Dienstrad mit JobRad</a:t>
            </a:r>
            <a:r>
              <a:rPr lang="de-DE" sz="1800" baseline="30000"/>
              <a:t>®</a:t>
            </a:r>
            <a:r>
              <a:rPr lang="de-DE" sz="1800"/>
              <a:t> Standard. </a:t>
            </a:r>
          </a:p>
          <a:p>
            <a:pPr marL="0" indent="0" algn="l">
              <a:lnSpc>
                <a:spcPct val="110000"/>
              </a:lnSpc>
              <a:spcBef>
                <a:spcPts val="600"/>
              </a:spcBef>
              <a:buNone/>
            </a:pPr>
            <a:r>
              <a:rPr lang="de-DE" sz="1800"/>
              <a:t>Optional bieten wir zusätzlich unsere maßgeschneiderten </a:t>
            </a:r>
            <a:r>
              <a:rPr lang="de-DE" sz="1800">
                <a:latin typeface="+mj-lt"/>
              </a:rPr>
              <a:t>Servicepakete für Inspektion und Reparaturen</a:t>
            </a:r>
            <a:r>
              <a:rPr lang="de-DE" sz="1800"/>
              <a:t>.</a:t>
            </a:r>
          </a:p>
        </p:txBody>
      </p:sp>
      <p:pic>
        <p:nvPicPr>
          <p:cNvPr id="10" name="Bildplatzhalter 13">
            <a:extLst>
              <a:ext uri="{FF2B5EF4-FFF2-40B4-BE49-F238E27FC236}">
                <a16:creationId xmlns:a16="http://schemas.microsoft.com/office/drawing/2014/main" id="{C4C8368B-E9EF-FF9B-E155-F0B9EADFE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632000" cy="6480175"/>
          </a:xfrm>
          <a:prstGeom prst="rect">
            <a:avLst/>
          </a:prstGeom>
        </p:spPr>
      </p:pic>
      <p:sp>
        <p:nvSpPr>
          <p:cNvPr id="11" name="object 65">
            <a:extLst>
              <a:ext uri="{FF2B5EF4-FFF2-40B4-BE49-F238E27FC236}">
                <a16:creationId xmlns:a16="http://schemas.microsoft.com/office/drawing/2014/main" id="{B75C3D1E-FC81-93B4-364C-26F5B88399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70954" y="3826616"/>
            <a:ext cx="2211515" cy="2211515"/>
          </a:xfrm>
          <a:custGeom>
            <a:avLst/>
            <a:gdLst/>
            <a:ahLst/>
            <a:cxnLst/>
            <a:rect l="l" t="t" r="r" b="b"/>
            <a:pathLst>
              <a:path w="1940559" h="1940559">
                <a:moveTo>
                  <a:pt x="970203" y="0"/>
                </a:moveTo>
                <a:lnTo>
                  <a:pt x="921781" y="1187"/>
                </a:lnTo>
                <a:lnTo>
                  <a:pt x="873972" y="4712"/>
                </a:lnTo>
                <a:lnTo>
                  <a:pt x="826834" y="10519"/>
                </a:lnTo>
                <a:lnTo>
                  <a:pt x="780422" y="18552"/>
                </a:lnTo>
                <a:lnTo>
                  <a:pt x="734791" y="28757"/>
                </a:lnTo>
                <a:lnTo>
                  <a:pt x="689997" y="41076"/>
                </a:lnTo>
                <a:lnTo>
                  <a:pt x="646095" y="55455"/>
                </a:lnTo>
                <a:lnTo>
                  <a:pt x="603141" y="71839"/>
                </a:lnTo>
                <a:lnTo>
                  <a:pt x="561191" y="90171"/>
                </a:lnTo>
                <a:lnTo>
                  <a:pt x="520300" y="110396"/>
                </a:lnTo>
                <a:lnTo>
                  <a:pt x="480524" y="132458"/>
                </a:lnTo>
                <a:lnTo>
                  <a:pt x="441919" y="156302"/>
                </a:lnTo>
                <a:lnTo>
                  <a:pt x="404539" y="181873"/>
                </a:lnTo>
                <a:lnTo>
                  <a:pt x="368441" y="209114"/>
                </a:lnTo>
                <a:lnTo>
                  <a:pt x="333680" y="237970"/>
                </a:lnTo>
                <a:lnTo>
                  <a:pt x="300311" y="268385"/>
                </a:lnTo>
                <a:lnTo>
                  <a:pt x="268391" y="300305"/>
                </a:lnTo>
                <a:lnTo>
                  <a:pt x="237975" y="333672"/>
                </a:lnTo>
                <a:lnTo>
                  <a:pt x="209119" y="368433"/>
                </a:lnTo>
                <a:lnTo>
                  <a:pt x="181877" y="404530"/>
                </a:lnTo>
                <a:lnTo>
                  <a:pt x="156306" y="441910"/>
                </a:lnTo>
                <a:lnTo>
                  <a:pt x="132461" y="480515"/>
                </a:lnTo>
                <a:lnTo>
                  <a:pt x="110399" y="520290"/>
                </a:lnTo>
                <a:lnTo>
                  <a:pt x="90173" y="561181"/>
                </a:lnTo>
                <a:lnTo>
                  <a:pt x="71841" y="603130"/>
                </a:lnTo>
                <a:lnTo>
                  <a:pt x="55457" y="646084"/>
                </a:lnTo>
                <a:lnTo>
                  <a:pt x="41077" y="689985"/>
                </a:lnTo>
                <a:lnTo>
                  <a:pt x="28757" y="734779"/>
                </a:lnTo>
                <a:lnTo>
                  <a:pt x="18553" y="780410"/>
                </a:lnTo>
                <a:lnTo>
                  <a:pt x="10519" y="826822"/>
                </a:lnTo>
                <a:lnTo>
                  <a:pt x="4712" y="873960"/>
                </a:lnTo>
                <a:lnTo>
                  <a:pt x="1187" y="921768"/>
                </a:lnTo>
                <a:lnTo>
                  <a:pt x="0" y="970191"/>
                </a:lnTo>
                <a:lnTo>
                  <a:pt x="1187" y="1018613"/>
                </a:lnTo>
                <a:lnTo>
                  <a:pt x="4712" y="1066421"/>
                </a:lnTo>
                <a:lnTo>
                  <a:pt x="10519" y="1113560"/>
                </a:lnTo>
                <a:lnTo>
                  <a:pt x="18553" y="1159972"/>
                </a:lnTo>
                <a:lnTo>
                  <a:pt x="28757" y="1205603"/>
                </a:lnTo>
                <a:lnTo>
                  <a:pt x="41077" y="1250397"/>
                </a:lnTo>
                <a:lnTo>
                  <a:pt x="55457" y="1294299"/>
                </a:lnTo>
                <a:lnTo>
                  <a:pt x="71841" y="1337253"/>
                </a:lnTo>
                <a:lnTo>
                  <a:pt x="90173" y="1379203"/>
                </a:lnTo>
                <a:lnTo>
                  <a:pt x="110399" y="1420094"/>
                </a:lnTo>
                <a:lnTo>
                  <a:pt x="132461" y="1459870"/>
                </a:lnTo>
                <a:lnTo>
                  <a:pt x="156306" y="1498475"/>
                </a:lnTo>
                <a:lnTo>
                  <a:pt x="181877" y="1535855"/>
                </a:lnTo>
                <a:lnTo>
                  <a:pt x="209119" y="1571953"/>
                </a:lnTo>
                <a:lnTo>
                  <a:pt x="237975" y="1606714"/>
                </a:lnTo>
                <a:lnTo>
                  <a:pt x="268391" y="1640083"/>
                </a:lnTo>
                <a:lnTo>
                  <a:pt x="300311" y="1672003"/>
                </a:lnTo>
                <a:lnTo>
                  <a:pt x="333680" y="1702419"/>
                </a:lnTo>
                <a:lnTo>
                  <a:pt x="368441" y="1731275"/>
                </a:lnTo>
                <a:lnTo>
                  <a:pt x="404539" y="1758517"/>
                </a:lnTo>
                <a:lnTo>
                  <a:pt x="441919" y="1784088"/>
                </a:lnTo>
                <a:lnTo>
                  <a:pt x="480524" y="1807932"/>
                </a:lnTo>
                <a:lnTo>
                  <a:pt x="520300" y="1829995"/>
                </a:lnTo>
                <a:lnTo>
                  <a:pt x="561191" y="1850221"/>
                </a:lnTo>
                <a:lnTo>
                  <a:pt x="603141" y="1868553"/>
                </a:lnTo>
                <a:lnTo>
                  <a:pt x="646095" y="1884937"/>
                </a:lnTo>
                <a:lnTo>
                  <a:pt x="689997" y="1899317"/>
                </a:lnTo>
                <a:lnTo>
                  <a:pt x="734791" y="1911637"/>
                </a:lnTo>
                <a:lnTo>
                  <a:pt x="780422" y="1921841"/>
                </a:lnTo>
                <a:lnTo>
                  <a:pt x="826834" y="1929875"/>
                </a:lnTo>
                <a:lnTo>
                  <a:pt x="873972" y="1935682"/>
                </a:lnTo>
                <a:lnTo>
                  <a:pt x="921781" y="1939207"/>
                </a:lnTo>
                <a:lnTo>
                  <a:pt x="970203" y="1940394"/>
                </a:lnTo>
                <a:lnTo>
                  <a:pt x="1018626" y="1939207"/>
                </a:lnTo>
                <a:lnTo>
                  <a:pt x="1066434" y="1935682"/>
                </a:lnTo>
                <a:lnTo>
                  <a:pt x="1113572" y="1929875"/>
                </a:lnTo>
                <a:lnTo>
                  <a:pt x="1159985" y="1921841"/>
                </a:lnTo>
                <a:lnTo>
                  <a:pt x="1205616" y="1911637"/>
                </a:lnTo>
                <a:lnTo>
                  <a:pt x="1250410" y="1899317"/>
                </a:lnTo>
                <a:lnTo>
                  <a:pt x="1294312" y="1884937"/>
                </a:lnTo>
                <a:lnTo>
                  <a:pt x="1337265" y="1868553"/>
                </a:lnTo>
                <a:lnTo>
                  <a:pt x="1379215" y="1850221"/>
                </a:lnTo>
                <a:lnTo>
                  <a:pt x="1420106" y="1829995"/>
                </a:lnTo>
                <a:lnTo>
                  <a:pt x="1459882" y="1807932"/>
                </a:lnTo>
                <a:lnTo>
                  <a:pt x="1498488" y="1784088"/>
                </a:lnTo>
                <a:lnTo>
                  <a:pt x="1535868" y="1758517"/>
                </a:lnTo>
                <a:lnTo>
                  <a:pt x="1571966" y="1731275"/>
                </a:lnTo>
                <a:lnTo>
                  <a:pt x="1606727" y="1702419"/>
                </a:lnTo>
                <a:lnTo>
                  <a:pt x="1640095" y="1672003"/>
                </a:lnTo>
                <a:lnTo>
                  <a:pt x="1672015" y="1640083"/>
                </a:lnTo>
                <a:lnTo>
                  <a:pt x="1702431" y="1606714"/>
                </a:lnTo>
                <a:lnTo>
                  <a:pt x="1731288" y="1571953"/>
                </a:lnTo>
                <a:lnTo>
                  <a:pt x="1758530" y="1535855"/>
                </a:lnTo>
                <a:lnTo>
                  <a:pt x="1784100" y="1498475"/>
                </a:lnTo>
                <a:lnTo>
                  <a:pt x="1807945" y="1459870"/>
                </a:lnTo>
                <a:lnTo>
                  <a:pt x="1830008" y="1420094"/>
                </a:lnTo>
                <a:lnTo>
                  <a:pt x="1850233" y="1379203"/>
                </a:lnTo>
                <a:lnTo>
                  <a:pt x="1868566" y="1337253"/>
                </a:lnTo>
                <a:lnTo>
                  <a:pt x="1884950" y="1294299"/>
                </a:lnTo>
                <a:lnTo>
                  <a:pt x="1899329" y="1250397"/>
                </a:lnTo>
                <a:lnTo>
                  <a:pt x="1911649" y="1205603"/>
                </a:lnTo>
                <a:lnTo>
                  <a:pt x="1921854" y="1159972"/>
                </a:lnTo>
                <a:lnTo>
                  <a:pt x="1929888" y="1113560"/>
                </a:lnTo>
                <a:lnTo>
                  <a:pt x="1935695" y="1066421"/>
                </a:lnTo>
                <a:lnTo>
                  <a:pt x="1939220" y="1018613"/>
                </a:lnTo>
                <a:lnTo>
                  <a:pt x="1940407" y="970191"/>
                </a:lnTo>
                <a:lnTo>
                  <a:pt x="1939220" y="921768"/>
                </a:lnTo>
                <a:lnTo>
                  <a:pt x="1935695" y="873960"/>
                </a:lnTo>
                <a:lnTo>
                  <a:pt x="1929888" y="826822"/>
                </a:lnTo>
                <a:lnTo>
                  <a:pt x="1921854" y="780410"/>
                </a:lnTo>
                <a:lnTo>
                  <a:pt x="1911649" y="734779"/>
                </a:lnTo>
                <a:lnTo>
                  <a:pt x="1899329" y="689985"/>
                </a:lnTo>
                <a:lnTo>
                  <a:pt x="1884950" y="646084"/>
                </a:lnTo>
                <a:lnTo>
                  <a:pt x="1868566" y="603130"/>
                </a:lnTo>
                <a:lnTo>
                  <a:pt x="1850233" y="561181"/>
                </a:lnTo>
                <a:lnTo>
                  <a:pt x="1830008" y="520290"/>
                </a:lnTo>
                <a:lnTo>
                  <a:pt x="1807945" y="480515"/>
                </a:lnTo>
                <a:lnTo>
                  <a:pt x="1784100" y="441910"/>
                </a:lnTo>
                <a:lnTo>
                  <a:pt x="1758530" y="404530"/>
                </a:lnTo>
                <a:lnTo>
                  <a:pt x="1731288" y="368433"/>
                </a:lnTo>
                <a:lnTo>
                  <a:pt x="1702431" y="333672"/>
                </a:lnTo>
                <a:lnTo>
                  <a:pt x="1672015" y="300305"/>
                </a:lnTo>
                <a:lnTo>
                  <a:pt x="1640095" y="268385"/>
                </a:lnTo>
                <a:lnTo>
                  <a:pt x="1606727" y="237970"/>
                </a:lnTo>
                <a:lnTo>
                  <a:pt x="1571966" y="209114"/>
                </a:lnTo>
                <a:lnTo>
                  <a:pt x="1535868" y="181873"/>
                </a:lnTo>
                <a:lnTo>
                  <a:pt x="1498488" y="156302"/>
                </a:lnTo>
                <a:lnTo>
                  <a:pt x="1459882" y="132458"/>
                </a:lnTo>
                <a:lnTo>
                  <a:pt x="1420106" y="110396"/>
                </a:lnTo>
                <a:lnTo>
                  <a:pt x="1379215" y="90171"/>
                </a:lnTo>
                <a:lnTo>
                  <a:pt x="1337265" y="71839"/>
                </a:lnTo>
                <a:lnTo>
                  <a:pt x="1294312" y="55455"/>
                </a:lnTo>
                <a:lnTo>
                  <a:pt x="1250410" y="41076"/>
                </a:lnTo>
                <a:lnTo>
                  <a:pt x="1205616" y="28757"/>
                </a:lnTo>
                <a:lnTo>
                  <a:pt x="1159985" y="18552"/>
                </a:lnTo>
                <a:lnTo>
                  <a:pt x="1113572" y="10519"/>
                </a:lnTo>
                <a:lnTo>
                  <a:pt x="1066434" y="4712"/>
                </a:lnTo>
                <a:lnTo>
                  <a:pt x="1018626" y="1187"/>
                </a:lnTo>
                <a:lnTo>
                  <a:pt x="970203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 descr="Runde, maigrüne Grafik, in der steht: &quot;Empfehlung: Nimm ein Schloss im Wert von mind. 49 € ins Angebot auf, um die Versicherungsbedingungen bei Diebstahl zu erfüllen.&quot;">
            <a:extLst>
              <a:ext uri="{FF2B5EF4-FFF2-40B4-BE49-F238E27FC236}">
                <a16:creationId xmlns:a16="http://schemas.microsoft.com/office/drawing/2014/main" id="{87E685EB-6C1D-F7FB-0654-C0E000CA5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0237" y="4302617"/>
            <a:ext cx="1892948" cy="128516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065" marR="5080" algn="ctr">
              <a:lnSpc>
                <a:spcPct val="110000"/>
              </a:lnSpc>
              <a:spcBef>
                <a:spcPts val="200"/>
              </a:spcBef>
            </a:pPr>
            <a:r>
              <a:rPr lang="de-DE" sz="1200" spc="-10">
                <a:latin typeface="+mj-lt"/>
                <a:ea typeface="Calmetta XBold" panose="020B0803020203030204" pitchFamily="34" charset="0"/>
                <a:cs typeface="Calmetta XBold" panose="020B0803020203030204" pitchFamily="34" charset="0"/>
              </a:rPr>
              <a:t>Empfehlung:</a:t>
            </a:r>
          </a:p>
          <a:p>
            <a:pPr marL="12065" marR="5080" algn="ctr">
              <a:lnSpc>
                <a:spcPct val="110000"/>
              </a:lnSpc>
              <a:spcBef>
                <a:spcPts val="200"/>
              </a:spcBef>
            </a:pPr>
            <a:r>
              <a:rPr lang="de-DE" sz="1200" spc="-10">
                <a:ea typeface="Calmetta XBold" panose="020B0803020203030204" pitchFamily="34" charset="0"/>
                <a:cs typeface="Calmetta XBold" panose="020B0803020203030204" pitchFamily="34" charset="0"/>
              </a:rPr>
              <a:t>Nimm ein Schloss im Wert von mind. 49 € ins Angebot auf, um die Versicherungs-bedingungen bei Diebstahl</a:t>
            </a:r>
          </a:p>
          <a:p>
            <a:pPr marL="12065" marR="5080" algn="ctr">
              <a:lnSpc>
                <a:spcPct val="110000"/>
              </a:lnSpc>
              <a:spcBef>
                <a:spcPts val="200"/>
              </a:spcBef>
            </a:pPr>
            <a:r>
              <a:rPr lang="de-DE" sz="1200" spc="-10">
                <a:ea typeface="Calmetta XBold" panose="020B0803020203030204" pitchFamily="34" charset="0"/>
                <a:cs typeface="Calmetta XBold" panose="020B0803020203030204" pitchFamily="34" charset="0"/>
              </a:rPr>
              <a:t>zu erfüllen.</a:t>
            </a:r>
            <a:endParaRPr sz="1200"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79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D63457-57A6-6717-5593-1AB9A91EA5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45F3948E-017C-665E-7156-023FA1326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543966"/>
          </a:xfrm>
        </p:spPr>
        <p:txBody>
          <a:bodyPr/>
          <a:lstStyle/>
          <a:p>
            <a:r>
              <a:rPr lang="de-DE"/>
              <a:t>Die JobRad</a:t>
            </a:r>
            <a:r>
              <a:rPr lang="de-DE" baseline="30000"/>
              <a:t>®</a:t>
            </a:r>
            <a:r>
              <a:rPr lang="de-DE"/>
              <a:t>-Servicepakete</a:t>
            </a:r>
          </a:p>
        </p:txBody>
      </p:sp>
      <p:sp>
        <p:nvSpPr>
          <p:cNvPr id="33" name="object 50">
            <a:extLst>
              <a:ext uri="{FF2B5EF4-FFF2-40B4-BE49-F238E27FC236}">
                <a16:creationId xmlns:a16="http://schemas.microsoft.com/office/drawing/2014/main" id="{8069B110-9180-54BC-0E01-E2970DD5E4A1}"/>
              </a:ext>
            </a:extLst>
          </p:cNvPr>
          <p:cNvSpPr txBox="1"/>
          <p:nvPr/>
        </p:nvSpPr>
        <p:spPr>
          <a:xfrm>
            <a:off x="424236" y="5898795"/>
            <a:ext cx="168935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*</a:t>
            </a:r>
            <a:r>
              <a:rPr sz="1000" spc="-15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sz="100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zzgl.</a:t>
            </a:r>
            <a:r>
              <a:rPr sz="1000" spc="-15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sz="1000" spc="-2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MwSt</a:t>
            </a:r>
            <a:r>
              <a:rPr lang="de-DE" sz="1000" spc="-2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.</a:t>
            </a:r>
            <a:endParaRPr sz="1000">
              <a:solidFill>
                <a:srgbClr val="2B373D"/>
              </a:solidFill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6EEDA2CD-8512-BDB2-11AC-A8CD17695460}"/>
              </a:ext>
            </a:extLst>
          </p:cNvPr>
          <p:cNvGrpSpPr/>
          <p:nvPr/>
        </p:nvGrpSpPr>
        <p:grpSpPr>
          <a:xfrm>
            <a:off x="4118868" y="1807199"/>
            <a:ext cx="3279600" cy="3874251"/>
            <a:chOff x="4118868" y="1807199"/>
            <a:chExt cx="3279600" cy="3874251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6B1729CF-3F71-8D8A-5ED0-6CAC4CC6C298}"/>
                </a:ext>
              </a:extLst>
            </p:cNvPr>
            <p:cNvSpPr/>
            <p:nvPr/>
          </p:nvSpPr>
          <p:spPr>
            <a:xfrm>
              <a:off x="4118868" y="1807199"/>
              <a:ext cx="3279600" cy="3874251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72000" rtlCol="0" anchor="t"/>
            <a:lstStyle/>
            <a:p>
              <a:r>
                <a:rPr lang="de-DE" sz="1000">
                  <a:solidFill>
                    <a:schemeClr val="tx1"/>
                  </a:solidFill>
                </a:rPr>
                <a:t>JobRad</a:t>
              </a:r>
              <a:r>
                <a:rPr lang="de-DE" sz="1000" baseline="30000">
                  <a:solidFill>
                    <a:schemeClr val="tx1"/>
                  </a:solidFill>
                </a:rPr>
                <a:t>®</a:t>
              </a:r>
              <a:r>
                <a:rPr lang="de-DE" sz="1000">
                  <a:solidFill>
                    <a:schemeClr val="tx1"/>
                  </a:solidFill>
                </a:rPr>
                <a:t>-Servicepaket</a:t>
              </a: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tx1"/>
                  </a:solidFill>
                  <a:latin typeface="+mn-lt"/>
                </a:rPr>
                <a:t>Komfort</a:t>
              </a:r>
            </a:p>
            <a:p>
              <a:r>
                <a:rPr lang="de-DE" sz="1400">
                  <a:solidFill>
                    <a:schemeClr val="tx1"/>
                  </a:solidFill>
                  <a:latin typeface="+mn-lt"/>
                </a:rPr>
                <a:t>Gedeckelter Reparaturen- und Verschleißteil-Austausch – </a:t>
              </a:r>
              <a:br>
                <a:rPr lang="de-DE" sz="1400">
                  <a:solidFill>
                    <a:schemeClr val="tx1"/>
                  </a:solidFill>
                  <a:latin typeface="+mn-lt"/>
                </a:rPr>
              </a:br>
              <a:r>
                <a:rPr lang="de-DE" sz="1400">
                  <a:solidFill>
                    <a:schemeClr val="tx1"/>
                  </a:solidFill>
                  <a:latin typeface="+mn-lt"/>
                </a:rPr>
                <a:t>mit Budgets von bis zu 840 €, </a:t>
              </a:r>
              <a:br>
                <a:rPr lang="de-DE" sz="1400">
                  <a:solidFill>
                    <a:schemeClr val="tx1"/>
                  </a:solidFill>
                  <a:latin typeface="+mn-lt"/>
                </a:rPr>
              </a:br>
              <a:r>
                <a:rPr lang="de-DE" sz="1400">
                  <a:solidFill>
                    <a:schemeClr val="tx1"/>
                  </a:solidFill>
                  <a:latin typeface="+mn-lt"/>
                </a:rPr>
                <a:t>je nach Radtyp.</a:t>
              </a:r>
              <a:endParaRPr lang="de-DE" sz="240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002055E3-01E5-AD78-BE04-30F3CDF75E18}"/>
                </a:ext>
              </a:extLst>
            </p:cNvPr>
            <p:cNvGrpSpPr/>
            <p:nvPr/>
          </p:nvGrpSpPr>
          <p:grpSpPr>
            <a:xfrm>
              <a:off x="5947461" y="4205920"/>
              <a:ext cx="1293541" cy="1293541"/>
              <a:chOff x="5123197" y="4751815"/>
              <a:chExt cx="1293541" cy="129354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E926924A-015D-4AC9-25B8-1F1860B0FD16}"/>
                  </a:ext>
                </a:extLst>
              </p:cNvPr>
              <p:cNvSpPr/>
              <p:nvPr/>
            </p:nvSpPr>
            <p:spPr>
              <a:xfrm>
                <a:off x="5123197" y="4751815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C4A367DA-9079-7E05-7566-2D2AEA5795DD}"/>
                  </a:ext>
                </a:extLst>
              </p:cNvPr>
              <p:cNvSpPr txBox="1"/>
              <p:nvPr/>
            </p:nvSpPr>
            <p:spPr>
              <a:xfrm>
                <a:off x="5215773" y="4982889"/>
                <a:ext cx="1087492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Ab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10,90 €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pro Monat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  <a:endParaRPr lang="de-DE" sz="1200" baseline="30000" err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4770ADC1-AC6C-FC0D-742F-F71308C1B937}"/>
              </a:ext>
            </a:extLst>
          </p:cNvPr>
          <p:cNvGrpSpPr/>
          <p:nvPr/>
        </p:nvGrpSpPr>
        <p:grpSpPr>
          <a:xfrm>
            <a:off x="7853252" y="1807199"/>
            <a:ext cx="3279600" cy="3874251"/>
            <a:chOff x="7853252" y="1807199"/>
            <a:chExt cx="3279600" cy="3874251"/>
          </a:xfrm>
        </p:grpSpPr>
        <p:sp>
          <p:nvSpPr>
            <p:cNvPr id="8" name="Rechteck 7">
              <a:extLst>
                <a:ext uri="{FF2B5EF4-FFF2-40B4-BE49-F238E27FC236}">
                  <a16:creationId xmlns:a16="http://schemas.microsoft.com/office/drawing/2014/main" id="{A4E76405-FF1F-4EB5-B6B7-ECC86914D265}"/>
                </a:ext>
              </a:extLst>
            </p:cNvPr>
            <p:cNvSpPr/>
            <p:nvPr/>
          </p:nvSpPr>
          <p:spPr>
            <a:xfrm>
              <a:off x="7853252" y="1807199"/>
              <a:ext cx="3279600" cy="3874251"/>
            </a:xfrm>
            <a:prstGeom prst="rect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72000" rtlCol="0" anchor="t"/>
            <a:lstStyle/>
            <a:p>
              <a:r>
                <a:rPr lang="de-DE" sz="1000">
                  <a:solidFill>
                    <a:schemeClr val="tx1"/>
                  </a:solidFill>
                </a:rPr>
                <a:t>JobRad</a:t>
              </a:r>
              <a:r>
                <a:rPr lang="de-DE" sz="1000" baseline="30000">
                  <a:solidFill>
                    <a:schemeClr val="tx1"/>
                  </a:solidFill>
                </a:rPr>
                <a:t>®</a:t>
              </a:r>
              <a:r>
                <a:rPr lang="de-DE" sz="1000">
                  <a:solidFill>
                    <a:schemeClr val="tx1"/>
                  </a:solidFill>
                </a:rPr>
                <a:t>-Servicepaket</a:t>
              </a: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tx1"/>
                  </a:solidFill>
                  <a:latin typeface="+mn-lt"/>
                </a:rPr>
                <a:t>Unlimited</a:t>
              </a:r>
            </a:p>
            <a:p>
              <a:r>
                <a:rPr lang="de-DE" sz="1400">
                  <a:solidFill>
                    <a:schemeClr val="tx1"/>
                  </a:solidFill>
                  <a:latin typeface="+mn-lt"/>
                </a:rPr>
                <a:t>Unbegrenzte Reparaturen und Verschleißteil-Austausch – </a:t>
              </a:r>
              <a:br>
                <a:rPr lang="de-DE" sz="1400">
                  <a:solidFill>
                    <a:schemeClr val="tx1"/>
                  </a:solidFill>
                  <a:latin typeface="+mn-lt"/>
                </a:rPr>
              </a:br>
              <a:r>
                <a:rPr lang="de-DE" sz="1400">
                  <a:solidFill>
                    <a:schemeClr val="tx1"/>
                  </a:solidFill>
                  <a:latin typeface="+mn-lt"/>
                </a:rPr>
                <a:t>inklusive Akkuverschleiß, </a:t>
              </a:r>
              <a:br>
                <a:rPr lang="de-DE" sz="1400">
                  <a:solidFill>
                    <a:schemeClr val="tx1"/>
                  </a:solidFill>
                  <a:latin typeface="+mn-lt"/>
                </a:rPr>
              </a:br>
              <a:r>
                <a:rPr lang="de-DE" sz="1400">
                  <a:solidFill>
                    <a:schemeClr val="tx1"/>
                  </a:solidFill>
                  <a:latin typeface="+mn-lt"/>
                </a:rPr>
                <a:t>komplett abgedeckt.</a:t>
              </a:r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D9F5C3F7-B2D2-4192-ED4D-C60872612FB3}"/>
                </a:ext>
              </a:extLst>
            </p:cNvPr>
            <p:cNvGrpSpPr/>
            <p:nvPr/>
          </p:nvGrpSpPr>
          <p:grpSpPr>
            <a:xfrm>
              <a:off x="9680279" y="4205919"/>
              <a:ext cx="1293541" cy="1293541"/>
              <a:chOff x="9043264" y="4590391"/>
              <a:chExt cx="1293541" cy="1293541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EF5F7E4-C0B2-64CE-16CA-DDDD4411E367}"/>
                  </a:ext>
                </a:extLst>
              </p:cNvPr>
              <p:cNvSpPr/>
              <p:nvPr/>
            </p:nvSpPr>
            <p:spPr>
              <a:xfrm>
                <a:off x="9043264" y="4590391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36" name="Textfeld 35">
                <a:extLst>
                  <a:ext uri="{FF2B5EF4-FFF2-40B4-BE49-F238E27FC236}">
                    <a16:creationId xmlns:a16="http://schemas.microsoft.com/office/drawing/2014/main" id="{DEEBB6A1-7C6A-603D-D50A-45DF98399850}"/>
                  </a:ext>
                </a:extLst>
              </p:cNvPr>
              <p:cNvSpPr txBox="1"/>
              <p:nvPr/>
            </p:nvSpPr>
            <p:spPr>
              <a:xfrm>
                <a:off x="9135840" y="4821465"/>
                <a:ext cx="1087492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Ab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19,90 €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pro Monat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  <a:endParaRPr lang="de-DE" sz="1200" baseline="30000" err="1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6DE1FDC-2C85-F32A-8246-5A26D798BBD4}"/>
              </a:ext>
            </a:extLst>
          </p:cNvPr>
          <p:cNvGrpSpPr/>
          <p:nvPr/>
        </p:nvGrpSpPr>
        <p:grpSpPr>
          <a:xfrm>
            <a:off x="406110" y="1807199"/>
            <a:ext cx="3279600" cy="3874251"/>
            <a:chOff x="406110" y="1807199"/>
            <a:chExt cx="3279600" cy="3874251"/>
          </a:xfrm>
        </p:grpSpPr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B93DF83C-F555-E130-8980-A56452FD97A2}"/>
                </a:ext>
              </a:extLst>
            </p:cNvPr>
            <p:cNvSpPr/>
            <p:nvPr/>
          </p:nvSpPr>
          <p:spPr>
            <a:xfrm>
              <a:off x="406110" y="1807199"/>
              <a:ext cx="3279600" cy="3874251"/>
            </a:xfrm>
            <a:prstGeom prst="rect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0" rtlCol="0" anchor="t"/>
            <a:lstStyle/>
            <a:p>
              <a:r>
                <a:rPr lang="de-DE" sz="1000">
                  <a:solidFill>
                    <a:schemeClr val="bg1"/>
                  </a:solidFill>
                </a:rPr>
                <a:t>JobRad</a:t>
              </a:r>
              <a:r>
                <a:rPr lang="de-DE" sz="1000" baseline="30000">
                  <a:solidFill>
                    <a:schemeClr val="bg1"/>
                  </a:solidFill>
                </a:rPr>
                <a:t>®</a:t>
              </a:r>
              <a:r>
                <a:rPr lang="de-DE" sz="1000">
                  <a:solidFill>
                    <a:schemeClr val="bg1"/>
                  </a:solidFill>
                </a:rPr>
                <a:t>-Servicepaket</a:t>
              </a: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bg1"/>
                  </a:solidFill>
                  <a:latin typeface="+mn-lt"/>
                </a:rPr>
                <a:t>Basis</a:t>
              </a:r>
            </a:p>
            <a:p>
              <a:r>
                <a:rPr lang="de-DE" sz="1400">
                  <a:solidFill>
                    <a:schemeClr val="bg1"/>
                  </a:solidFill>
                  <a:latin typeface="+mn-lt"/>
                </a:rPr>
                <a:t>Jährlicher Service </a:t>
              </a:r>
            </a:p>
            <a:p>
              <a:endParaRPr lang="de-DE" sz="3200" b="1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40" name="Gruppieren 39">
              <a:extLst>
                <a:ext uri="{FF2B5EF4-FFF2-40B4-BE49-F238E27FC236}">
                  <a16:creationId xmlns:a16="http://schemas.microsoft.com/office/drawing/2014/main" id="{AEFB9B59-6EFC-3814-B734-BBE8D9A90693}"/>
                </a:ext>
              </a:extLst>
            </p:cNvPr>
            <p:cNvGrpSpPr/>
            <p:nvPr/>
          </p:nvGrpSpPr>
          <p:grpSpPr>
            <a:xfrm>
              <a:off x="2220982" y="4205920"/>
              <a:ext cx="1293541" cy="1293541"/>
              <a:chOff x="3133531" y="4751815"/>
              <a:chExt cx="1293541" cy="1293541"/>
            </a:xfrm>
          </p:grpSpPr>
          <p:sp>
            <p:nvSpPr>
              <p:cNvPr id="41" name="Oval 40">
                <a:extLst>
                  <a:ext uri="{FF2B5EF4-FFF2-40B4-BE49-F238E27FC236}">
                    <a16:creationId xmlns:a16="http://schemas.microsoft.com/office/drawing/2014/main" id="{869C6577-4455-4FFF-6A60-797261975E15}"/>
                  </a:ext>
                </a:extLst>
              </p:cNvPr>
              <p:cNvSpPr/>
              <p:nvPr/>
            </p:nvSpPr>
            <p:spPr>
              <a:xfrm>
                <a:off x="3133531" y="4751815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42" name="Textfeld 41">
                <a:extLst>
                  <a:ext uri="{FF2B5EF4-FFF2-40B4-BE49-F238E27FC236}">
                    <a16:creationId xmlns:a16="http://schemas.microsoft.com/office/drawing/2014/main" id="{C435D796-88BB-51E1-3A2F-6B7CD60FC859}"/>
                  </a:ext>
                </a:extLst>
              </p:cNvPr>
              <p:cNvSpPr txBox="1"/>
              <p:nvPr/>
            </p:nvSpPr>
            <p:spPr>
              <a:xfrm>
                <a:off x="3226107" y="4982889"/>
                <a:ext cx="1087492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Ab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6,90 €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pro Monat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  <a:endParaRPr lang="de-DE" sz="1200" baseline="30000" err="1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570F58A3-31D4-E9C6-DAB4-2BD7B54AEF38}"/>
              </a:ext>
            </a:extLst>
          </p:cNvPr>
          <p:cNvSpPr txBox="1"/>
          <p:nvPr/>
        </p:nvSpPr>
        <p:spPr>
          <a:xfrm>
            <a:off x="395286" y="1522895"/>
            <a:ext cx="7004747" cy="203133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de-DE" sz="1200"/>
              <a:t>Frei wählbar je nach Fahrradtyp und -nutzung: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9205502-CC99-6A9A-1AAE-617F919EEFB3}"/>
              </a:ext>
            </a:extLst>
          </p:cNvPr>
          <p:cNvSpPr txBox="1"/>
          <p:nvPr/>
        </p:nvSpPr>
        <p:spPr>
          <a:xfrm>
            <a:off x="7851686" y="313048"/>
            <a:ext cx="3157302" cy="11095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de-DE" sz="1100" b="1" err="1"/>
              <a:t>In allen Paketen inklusive</a:t>
            </a:r>
          </a:p>
          <a:p>
            <a:pPr marL="227013" indent="-227013" algn="l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 err="1"/>
              <a:t>Eine Inspektion pro Vertragsjahr – mit Budgets, die genau auf die Anforderungen deines Radtyps abgestimmt sind.</a:t>
            </a:r>
          </a:p>
          <a:p>
            <a:pPr marL="227013" indent="-227013" algn="l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 err="1"/>
              <a:t>JobRad</a:t>
            </a:r>
            <a:r>
              <a:rPr lang="de-DE" sz="1100" baseline="30000" err="1"/>
              <a:t>®</a:t>
            </a:r>
            <a:r>
              <a:rPr lang="de-DE" sz="1100" err="1"/>
              <a:t>-Vollkaskoversicherung inkl. Mobilitätsgarantie</a:t>
            </a:r>
          </a:p>
        </p:txBody>
      </p:sp>
    </p:spTree>
    <p:extLst>
      <p:ext uri="{BB962C8B-B14F-4D97-AF65-F5344CB8AC3E}">
        <p14:creationId xmlns:p14="http://schemas.microsoft.com/office/powerpoint/2010/main" val="4166220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DD8B137D-116E-B093-476C-6A187033C06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45366"/>
            <a:ext cx="10728325" cy="649676"/>
          </a:xfrm>
        </p:spPr>
        <p:txBody>
          <a:bodyPr/>
          <a:lstStyle/>
          <a:p>
            <a:r>
              <a:rPr lang="de-DE"/>
              <a:t>Die JobRad­</a:t>
            </a:r>
            <a:r>
              <a:rPr lang="de-DE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/>
              <a:t>-Services: Optimal versorgt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1059ED0-35B4-4864-C34D-182102C22D6E}"/>
              </a:ext>
            </a:extLst>
          </p:cNvPr>
          <p:cNvSpPr txBox="1"/>
          <p:nvPr/>
        </p:nvSpPr>
        <p:spPr>
          <a:xfrm>
            <a:off x="395288" y="4160166"/>
            <a:ext cx="215444" cy="7893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60"/>
              </a:lnSpc>
            </a:pPr>
            <a:r>
              <a:rPr sz="1600" spc="-10">
                <a:solidFill>
                  <a:srgbClr val="2B373D"/>
                </a:solidFill>
                <a:latin typeface="Calmetta"/>
                <a:cs typeface="Calmetta"/>
              </a:rPr>
              <a:t>Standard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F1AF29F5-4A42-C41B-E9C0-EB53E55A60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091" y="3716954"/>
            <a:ext cx="4405630" cy="1746250"/>
          </a:xfrm>
          <a:custGeom>
            <a:avLst/>
            <a:gdLst/>
            <a:ahLst/>
            <a:cxnLst/>
            <a:rect l="l" t="t" r="r" b="b"/>
            <a:pathLst>
              <a:path w="4405630" h="1746250">
                <a:moveTo>
                  <a:pt x="4405350" y="0"/>
                </a:moveTo>
                <a:lnTo>
                  <a:pt x="0" y="0"/>
                </a:lnTo>
                <a:lnTo>
                  <a:pt x="0" y="1745996"/>
                </a:lnTo>
                <a:lnTo>
                  <a:pt x="4405350" y="1745996"/>
                </a:lnTo>
                <a:lnTo>
                  <a:pt x="4405350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>
              <a:solidFill>
                <a:srgbClr val="2B373D"/>
              </a:solidFill>
            </a:endParaRPr>
          </a:p>
        </p:txBody>
      </p:sp>
      <p:sp>
        <p:nvSpPr>
          <p:cNvPr id="22" name="object 23" descr="JobRad®-Vollkaskoversicherung inklusive Mobilitätsgarantie">
            <a:extLst>
              <a:ext uri="{FF2B5EF4-FFF2-40B4-BE49-F238E27FC236}">
                <a16:creationId xmlns:a16="http://schemas.microsoft.com/office/drawing/2014/main" id="{A9B39C56-F8FE-817B-FD77-37D78E16E89D}"/>
              </a:ext>
            </a:extLst>
          </p:cNvPr>
          <p:cNvSpPr txBox="1"/>
          <p:nvPr/>
        </p:nvSpPr>
        <p:spPr>
          <a:xfrm>
            <a:off x="1164448" y="3983983"/>
            <a:ext cx="3405786" cy="5545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lang="de-DE" sz="1600" b="1" spc="-1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de-DE" sz="1600" b="1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600" b="1" spc="-1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-Vollkaskoversicherung</a:t>
            </a:r>
            <a:r>
              <a:rPr sz="1600" b="1" spc="-1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sz="1600" b="1" err="1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inklusive</a:t>
            </a:r>
            <a:r>
              <a:rPr sz="1600" b="1" spc="-2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sz="1600" b="1" spc="-10" err="1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Mobilitätsgarantie</a:t>
            </a:r>
            <a:endParaRPr sz="1600"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46" name="object 27">
            <a:extLst>
              <a:ext uri="{FF2B5EF4-FFF2-40B4-BE49-F238E27FC236}">
                <a16:creationId xmlns:a16="http://schemas.microsoft.com/office/drawing/2014/main" id="{36DCBE4D-BC68-17B8-3CEE-B72C687777C9}"/>
              </a:ext>
            </a:extLst>
          </p:cNvPr>
          <p:cNvSpPr txBox="1"/>
          <p:nvPr/>
        </p:nvSpPr>
        <p:spPr>
          <a:xfrm>
            <a:off x="6715627" y="3741281"/>
            <a:ext cx="4551623" cy="217957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R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echtssicher</a:t>
            </a:r>
            <a:r>
              <a:rPr sz="1400" spc="-1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und</a:t>
            </a:r>
            <a:r>
              <a:rPr sz="1400" spc="-1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leasingkonform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5080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weltweiter Versicherungsschutz gegen Diebstahl, Vandalismus, Sturzschäden, Akku- und elektrische Defekte</a:t>
            </a:r>
          </a:p>
          <a:p>
            <a:pPr marL="192405" marR="8953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kein Selbstbehalt sowie keine Bagatellschadengrenze</a:t>
            </a:r>
          </a:p>
          <a:p>
            <a:pPr marL="192405" marR="8953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kostenfreie Absicherung des Unternehmens gegen Ratenausfall enthalten</a:t>
            </a:r>
          </a:p>
          <a:p>
            <a:pPr marL="192405" marR="8953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24h-Soforthilfe und Unterstützungsleistung im In- und Ausland</a:t>
            </a:r>
          </a:p>
          <a:p>
            <a:pPr marL="192405" marR="8953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endParaRPr lang="de-DE"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89314E1-E0D7-538B-BEC1-1928D746A19D}"/>
              </a:ext>
            </a:extLst>
          </p:cNvPr>
          <p:cNvSpPr txBox="1"/>
          <p:nvPr/>
        </p:nvSpPr>
        <p:spPr>
          <a:xfrm>
            <a:off x="395288" y="1882692"/>
            <a:ext cx="215444" cy="87834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560"/>
              </a:lnSpc>
            </a:pPr>
            <a:r>
              <a:rPr lang="de-DE" sz="1600" spc="-10">
                <a:solidFill>
                  <a:srgbClr val="2B373D"/>
                </a:solidFill>
                <a:latin typeface="Calmetta"/>
                <a:cs typeface="Calmetta"/>
              </a:rPr>
              <a:t>O</a:t>
            </a:r>
            <a:r>
              <a:rPr sz="1600" spc="-10" err="1">
                <a:solidFill>
                  <a:srgbClr val="2B373D"/>
                </a:solidFill>
                <a:latin typeface="Calmetta"/>
                <a:cs typeface="Calmetta"/>
              </a:rPr>
              <a:t>ptional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19" name="object 20">
            <a:extLst>
              <a:ext uri="{FF2B5EF4-FFF2-40B4-BE49-F238E27FC236}">
                <a16:creationId xmlns:a16="http://schemas.microsoft.com/office/drawing/2014/main" id="{B943E958-25E8-7FB3-8368-C3F4F2AE115A}"/>
              </a:ext>
            </a:extLst>
          </p:cNvPr>
          <p:cNvSpPr txBox="1"/>
          <p:nvPr/>
        </p:nvSpPr>
        <p:spPr>
          <a:xfrm>
            <a:off x="1056548" y="2005234"/>
            <a:ext cx="2033827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600" b="1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de-DE" sz="1800" b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600" b="1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-</a:t>
            </a:r>
            <a:r>
              <a:rPr lang="de-DE" sz="1600" b="1" spc="-1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Inspektion</a:t>
            </a:r>
            <a:endParaRPr sz="1600">
              <a:solidFill>
                <a:srgbClr val="2B373D"/>
              </a:solidFill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24" name="object 28">
            <a:extLst>
              <a:ext uri="{FF2B5EF4-FFF2-40B4-BE49-F238E27FC236}">
                <a16:creationId xmlns:a16="http://schemas.microsoft.com/office/drawing/2014/main" id="{C5C5BEBD-638B-D87D-6914-3EFEF2F1B5EE}"/>
              </a:ext>
            </a:extLst>
          </p:cNvPr>
          <p:cNvSpPr txBox="1"/>
          <p:nvPr/>
        </p:nvSpPr>
        <p:spPr>
          <a:xfrm>
            <a:off x="6746647" y="2315795"/>
            <a:ext cx="4520604" cy="72378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J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ährliches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Inspektionsguthaben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 von </a:t>
            </a: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9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0</a:t>
            </a:r>
            <a:r>
              <a:rPr sz="1400" spc="-19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50">
                <a:solidFill>
                  <a:srgbClr val="2B373D"/>
                </a:solidFill>
                <a:latin typeface="Calmetta"/>
                <a:cs typeface="Calmetta"/>
              </a:rPr>
              <a:t>€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F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lexibler</a:t>
            </a:r>
            <a:r>
              <a:rPr sz="1400" spc="-7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Durchführungszeitraum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33655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Beitrag</a:t>
            </a:r>
            <a:r>
              <a:rPr sz="1400" spc="-2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des</a:t>
            </a:r>
            <a:r>
              <a:rPr lang="de-DE" sz="1400" spc="-5">
                <a:solidFill>
                  <a:srgbClr val="2B373D"/>
                </a:solidFill>
                <a:latin typeface="Calmetta"/>
                <a:cs typeface="Calmetta"/>
              </a:rPr>
              <a:t> Unternehmens</a:t>
            </a:r>
            <a:r>
              <a:rPr sz="1400" spc="-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zur</a:t>
            </a:r>
            <a:r>
              <a:rPr sz="1400" spc="-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lang="de-DE" sz="1400" spc="-25">
                <a:solidFill>
                  <a:srgbClr val="2B373D"/>
                </a:solidFill>
                <a:latin typeface="Calmetta"/>
                <a:cs typeface="Calmetta"/>
              </a:rPr>
              <a:t>Verkehrssicherheit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18" name="object 19">
            <a:extLst>
              <a:ext uri="{FF2B5EF4-FFF2-40B4-BE49-F238E27FC236}">
                <a16:creationId xmlns:a16="http://schemas.microsoft.com/office/drawing/2014/main" id="{E862C1EC-6DE5-1E16-B029-9225341D3F98}"/>
              </a:ext>
            </a:extLst>
          </p:cNvPr>
          <p:cNvSpPr txBox="1"/>
          <p:nvPr/>
        </p:nvSpPr>
        <p:spPr>
          <a:xfrm>
            <a:off x="3437240" y="1131741"/>
            <a:ext cx="2011672" cy="2590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de-DE" sz="1600" b="1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de-DE" sz="1600" b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600" b="1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-</a:t>
            </a:r>
            <a:r>
              <a:rPr lang="de-DE" sz="1600" b="1" spc="-10" err="1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FullService</a:t>
            </a:r>
            <a:endParaRPr sz="1600">
              <a:solidFill>
                <a:srgbClr val="2B373D"/>
              </a:solidFill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23" name="object 26">
            <a:extLst>
              <a:ext uri="{FF2B5EF4-FFF2-40B4-BE49-F238E27FC236}">
                <a16:creationId xmlns:a16="http://schemas.microsoft.com/office/drawing/2014/main" id="{5966EB5D-5F15-0E39-B3BF-29473717F981}"/>
              </a:ext>
            </a:extLst>
          </p:cNvPr>
          <p:cNvSpPr txBox="1"/>
          <p:nvPr/>
        </p:nvSpPr>
        <p:spPr>
          <a:xfrm>
            <a:off x="6742715" y="1295221"/>
            <a:ext cx="4520604" cy="99924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Leistungsumfang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der</a:t>
            </a:r>
            <a:r>
              <a:rPr sz="1400" spc="-2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JobRad</a:t>
            </a:r>
            <a:r>
              <a:rPr lang="de-DE" sz="17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400">
                <a:solidFill>
                  <a:srgbClr val="2B373D"/>
                </a:solidFill>
                <a:latin typeface="Calmetta"/>
                <a:cs typeface="Calmetta"/>
              </a:rPr>
              <a:t>-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­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Inspektion</a:t>
            </a:r>
            <a:r>
              <a:rPr lang="de-DE" sz="1400" spc="-10">
                <a:solidFill>
                  <a:srgbClr val="2B373D"/>
                </a:solidFill>
                <a:latin typeface="Calmetta"/>
                <a:cs typeface="Calmetta"/>
              </a:rPr>
              <a:t> im Wert</a:t>
            </a:r>
            <a:br>
              <a:rPr lang="de-DE" sz="1400" spc="-10">
                <a:solidFill>
                  <a:srgbClr val="2B373D"/>
                </a:solidFill>
                <a:latin typeface="Calmetta"/>
                <a:cs typeface="Calmetta"/>
              </a:rPr>
            </a:br>
            <a:r>
              <a:rPr lang="de-DE" sz="1400" spc="-10">
                <a:solidFill>
                  <a:srgbClr val="2B373D"/>
                </a:solidFill>
                <a:latin typeface="Calmetta"/>
                <a:cs typeface="Calmetta"/>
              </a:rPr>
              <a:t>von 270 €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5080" indent="-18034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de-DE" sz="1400" spc="-10">
                <a:solidFill>
                  <a:srgbClr val="2B373D"/>
                </a:solidFill>
                <a:latin typeface="Calmetta"/>
                <a:cs typeface="Calmetta"/>
              </a:rPr>
              <a:t>Z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usätzlich</a:t>
            </a:r>
            <a:r>
              <a:rPr sz="1400" spc="1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abgedeckt</a:t>
            </a:r>
            <a:r>
              <a:rPr sz="1400" spc="-10">
                <a:solidFill>
                  <a:srgbClr val="2B373D"/>
                </a:solidFill>
                <a:latin typeface="Calmetta"/>
                <a:cs typeface="Calmetta"/>
              </a:rPr>
              <a:t>:</a:t>
            </a:r>
            <a:r>
              <a:rPr sz="1400" spc="1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20" err="1">
                <a:solidFill>
                  <a:srgbClr val="2B373D"/>
                </a:solidFill>
                <a:latin typeface="Calmetta"/>
                <a:cs typeface="Calmetta"/>
              </a:rPr>
              <a:t>Verschleißreparaturen</a:t>
            </a:r>
            <a:r>
              <a:rPr sz="1400" spc="1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25">
                <a:solidFill>
                  <a:srgbClr val="2B373D"/>
                </a:solidFill>
                <a:latin typeface="Calmetta"/>
                <a:cs typeface="Calmetta"/>
              </a:rPr>
              <a:t>und 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Instandhaltung</a:t>
            </a:r>
            <a:r>
              <a:rPr sz="1400" spc="-3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im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Wert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von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10" err="1">
                <a:solidFill>
                  <a:srgbClr val="2B373D"/>
                </a:solidFill>
                <a:latin typeface="Calmetta"/>
                <a:cs typeface="Calmetta"/>
              </a:rPr>
              <a:t>insgesamt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>
                <a:solidFill>
                  <a:srgbClr val="2B373D"/>
                </a:solidFill>
                <a:latin typeface="Calmetta"/>
                <a:cs typeface="Calmetta"/>
              </a:rPr>
              <a:t>bis</a:t>
            </a:r>
            <a:r>
              <a:rPr sz="1400" spc="-3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err="1">
                <a:solidFill>
                  <a:srgbClr val="2B373D"/>
                </a:solidFill>
                <a:latin typeface="Calmetta"/>
                <a:cs typeface="Calmetta"/>
              </a:rPr>
              <a:t>zu</a:t>
            </a:r>
            <a:r>
              <a:rPr sz="1400" spc="-25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10">
                <a:solidFill>
                  <a:srgbClr val="2B373D"/>
                </a:solidFill>
                <a:latin typeface="Calmetta"/>
                <a:cs typeface="Calmetta"/>
              </a:rPr>
              <a:t>2</a:t>
            </a:r>
            <a:r>
              <a:rPr lang="de-DE" sz="1400" spc="-10">
                <a:solidFill>
                  <a:srgbClr val="2B373D"/>
                </a:solidFill>
                <a:latin typeface="Calmetta"/>
                <a:cs typeface="Calmetta"/>
              </a:rPr>
              <a:t>3</a:t>
            </a:r>
            <a:r>
              <a:rPr sz="1400" spc="-10">
                <a:solidFill>
                  <a:srgbClr val="2B373D"/>
                </a:solidFill>
                <a:latin typeface="Calmetta"/>
                <a:cs typeface="Calmetta"/>
              </a:rPr>
              <a:t>0</a:t>
            </a:r>
            <a:r>
              <a:rPr sz="1400" spc="-204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400" spc="-50">
                <a:solidFill>
                  <a:srgbClr val="2B373D"/>
                </a:solidFill>
                <a:latin typeface="Calmetta"/>
                <a:cs typeface="Calmetta"/>
              </a:rPr>
              <a:t>€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964BFED3-B8FF-AEC8-AE33-74CB75AAF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64091" y="2282278"/>
            <a:ext cx="2026285" cy="877090"/>
          </a:xfrm>
          <a:custGeom>
            <a:avLst/>
            <a:gdLst/>
            <a:ahLst/>
            <a:cxnLst/>
            <a:rect l="l" t="t" r="r" b="b"/>
            <a:pathLst>
              <a:path w="2026285" h="1053464">
                <a:moveTo>
                  <a:pt x="2025853" y="0"/>
                </a:moveTo>
                <a:lnTo>
                  <a:pt x="0" y="0"/>
                </a:lnTo>
                <a:lnTo>
                  <a:pt x="0" y="1052982"/>
                </a:lnTo>
                <a:lnTo>
                  <a:pt x="2025853" y="1052982"/>
                </a:lnTo>
                <a:lnTo>
                  <a:pt x="2025853" y="0"/>
                </a:lnTo>
                <a:close/>
              </a:path>
            </a:pathLst>
          </a:custGeom>
          <a:solidFill>
            <a:srgbClr val="B0E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D4C9EE4B-A5F7-843F-6784-2423EB234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49938" y="1408823"/>
            <a:ext cx="2019935" cy="1746250"/>
          </a:xfrm>
          <a:custGeom>
            <a:avLst/>
            <a:gdLst/>
            <a:ahLst/>
            <a:cxnLst/>
            <a:rect l="l" t="t" r="r" b="b"/>
            <a:pathLst>
              <a:path w="2019935" h="2097404">
                <a:moveTo>
                  <a:pt x="2019503" y="0"/>
                </a:moveTo>
                <a:lnTo>
                  <a:pt x="0" y="0"/>
                </a:lnTo>
                <a:lnTo>
                  <a:pt x="0" y="2096985"/>
                </a:lnTo>
                <a:lnTo>
                  <a:pt x="2019503" y="2096985"/>
                </a:lnTo>
                <a:lnTo>
                  <a:pt x="2019503" y="0"/>
                </a:lnTo>
                <a:close/>
              </a:path>
            </a:pathLst>
          </a:custGeom>
          <a:solidFill>
            <a:srgbClr val="FFB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8C12AF94-F09A-2664-EADE-CF04E1721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81881" y="3332665"/>
            <a:ext cx="1775665" cy="54580"/>
          </a:xfrm>
          <a:custGeom>
            <a:avLst/>
            <a:gdLst/>
            <a:ahLst/>
            <a:cxnLst/>
            <a:rect l="l" t="t" r="r" b="b"/>
            <a:pathLst>
              <a:path w="1369060">
                <a:moveTo>
                  <a:pt x="0" y="0"/>
                </a:moveTo>
                <a:lnTo>
                  <a:pt x="1368952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598B613-64DA-E9A9-8106-CF400069C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11015" y="3377841"/>
            <a:ext cx="2026285" cy="52097"/>
          </a:xfrm>
          <a:custGeom>
            <a:avLst/>
            <a:gdLst/>
            <a:ahLst/>
            <a:cxnLst/>
            <a:rect l="l" t="t" r="r" b="b"/>
            <a:pathLst>
              <a:path w="1920239">
                <a:moveTo>
                  <a:pt x="0" y="0"/>
                </a:moveTo>
                <a:lnTo>
                  <a:pt x="1919833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07833CE8-AC56-AAFD-2B9F-48F7C4357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54229" y="3377841"/>
            <a:ext cx="6866259" cy="46791"/>
          </a:xfrm>
          <a:custGeom>
            <a:avLst/>
            <a:gdLst/>
            <a:ahLst/>
            <a:cxnLst/>
            <a:rect l="l" t="t" r="r" b="b"/>
            <a:pathLst>
              <a:path w="7141845">
                <a:moveTo>
                  <a:pt x="0" y="0"/>
                </a:moveTo>
                <a:lnTo>
                  <a:pt x="7141775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12C420E-89DD-73DE-69EE-1BC5784619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7788" y="973526"/>
            <a:ext cx="11396980" cy="25400"/>
            <a:chOff x="436403" y="2105993"/>
            <a:chExt cx="11396980" cy="254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5CC5A3A9-DBAC-B3EF-F1A2-2C3514524D05}"/>
                </a:ext>
              </a:extLst>
            </p:cNvPr>
            <p:cNvSpPr/>
            <p:nvPr/>
          </p:nvSpPr>
          <p:spPr>
            <a:xfrm>
              <a:off x="436403" y="2118693"/>
              <a:ext cx="11346180" cy="0"/>
            </a:xfrm>
            <a:custGeom>
              <a:avLst/>
              <a:gdLst/>
              <a:ahLst/>
              <a:cxnLst/>
              <a:rect l="l" t="t" r="r" b="b"/>
              <a:pathLst>
                <a:path w="11346180">
                  <a:moveTo>
                    <a:pt x="0" y="0"/>
                  </a:moveTo>
                  <a:lnTo>
                    <a:pt x="11345900" y="0"/>
                  </a:lnTo>
                </a:path>
              </a:pathLst>
            </a:custGeom>
            <a:ln w="25400" cap="rnd">
              <a:solidFill>
                <a:srgbClr val="2D3C4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F92DD122-2B24-FB70-2B2B-E01A05A58F22}"/>
                </a:ext>
              </a:extLst>
            </p:cNvPr>
            <p:cNvSpPr/>
            <p:nvPr/>
          </p:nvSpPr>
          <p:spPr>
            <a:xfrm>
              <a:off x="11807805" y="2105993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3C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7">
            <a:extLst>
              <a:ext uri="{FF2B5EF4-FFF2-40B4-BE49-F238E27FC236}">
                <a16:creationId xmlns:a16="http://schemas.microsoft.com/office/drawing/2014/main" id="{8B1C6570-22C7-CF5B-D766-6ED457DF3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958233" y="3184155"/>
            <a:ext cx="252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>
                <a:solidFill>
                  <a:srgbClr val="2D3C4B"/>
                </a:solidFill>
                <a:latin typeface="Calmetta"/>
                <a:cs typeface="Calmetta"/>
              </a:rPr>
              <a:t>+</a:t>
            </a:r>
            <a:endParaRPr sz="3000">
              <a:latin typeface="Calmetta"/>
              <a:cs typeface="Calmetta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BE1518DC-65F8-9BDA-AC22-87BF6B4F1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35746" y="3184155"/>
            <a:ext cx="252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>
                <a:solidFill>
                  <a:srgbClr val="2D3C4B"/>
                </a:solidFill>
                <a:latin typeface="Calmetta"/>
                <a:cs typeface="Calmetta"/>
              </a:rPr>
              <a:t>+</a:t>
            </a:r>
            <a:endParaRPr sz="3000">
              <a:latin typeface="Calmetta"/>
              <a:cs typeface="Calmetta"/>
            </a:endParaRPr>
          </a:p>
        </p:txBody>
      </p:sp>
      <p:sp>
        <p:nvSpPr>
          <p:cNvPr id="20" name="object 21">
            <a:extLst>
              <a:ext uri="{FF2B5EF4-FFF2-40B4-BE49-F238E27FC236}">
                <a16:creationId xmlns:a16="http://schemas.microsoft.com/office/drawing/2014/main" id="{6D525039-8634-DB35-CCFE-5743A863D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164448" y="2457964"/>
            <a:ext cx="820419" cy="554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600" spc="-10">
                <a:solidFill>
                  <a:srgbClr val="2B373D"/>
                </a:solidFill>
                <a:latin typeface="Calmetta"/>
                <a:cs typeface="Calmetta"/>
              </a:rPr>
              <a:t>jährlicher </a:t>
            </a:r>
            <a:r>
              <a:rPr sz="1600" spc="-20">
                <a:solidFill>
                  <a:srgbClr val="2B373D"/>
                </a:solidFill>
                <a:latin typeface="Calmetta"/>
                <a:cs typeface="Calmetta"/>
              </a:rPr>
              <a:t>Check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1" name="object 22">
            <a:extLst>
              <a:ext uri="{FF2B5EF4-FFF2-40B4-BE49-F238E27FC236}">
                <a16:creationId xmlns:a16="http://schemas.microsoft.com/office/drawing/2014/main" id="{2362F2D7-9F7B-1477-831E-9CE47452A4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541888" y="1772633"/>
            <a:ext cx="1176020" cy="1096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sz="1600" spc="-10" err="1">
                <a:solidFill>
                  <a:srgbClr val="2B373D"/>
                </a:solidFill>
                <a:latin typeface="Calmetta"/>
                <a:cs typeface="Calmetta"/>
              </a:rPr>
              <a:t>Verschleiß</a:t>
            </a:r>
            <a:r>
              <a:rPr sz="1600" spc="-10">
                <a:solidFill>
                  <a:srgbClr val="2B373D"/>
                </a:solidFill>
                <a:latin typeface="Calmetta"/>
                <a:cs typeface="Calmetta"/>
              </a:rPr>
              <a:t>­</a:t>
            </a:r>
            <a:r>
              <a:rPr lang="de-DE" sz="1600" spc="-10">
                <a:solidFill>
                  <a:srgbClr val="2B373D"/>
                </a:solidFill>
                <a:latin typeface="Calmetta"/>
                <a:cs typeface="Calmetta"/>
              </a:rPr>
              <a:t>-</a:t>
            </a:r>
            <a:r>
              <a:rPr sz="1600" err="1">
                <a:solidFill>
                  <a:srgbClr val="2B373D"/>
                </a:solidFill>
                <a:latin typeface="Calmetta"/>
                <a:cs typeface="Calmetta"/>
              </a:rPr>
              <a:t>reparatur</a:t>
            </a:r>
            <a:r>
              <a:rPr sz="1600" spc="-5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600" spc="-25">
                <a:solidFill>
                  <a:srgbClr val="2B373D"/>
                </a:solidFill>
                <a:latin typeface="Calmetta"/>
                <a:cs typeface="Calmetta"/>
              </a:rPr>
              <a:t>und </a:t>
            </a:r>
            <a:r>
              <a:rPr sz="1600" spc="-10" err="1">
                <a:solidFill>
                  <a:srgbClr val="2B373D"/>
                </a:solidFill>
                <a:latin typeface="Calmetta"/>
                <a:cs typeface="Calmetta"/>
              </a:rPr>
              <a:t>jährlicher</a:t>
            </a:r>
            <a:r>
              <a:rPr sz="1600" spc="-10">
                <a:solidFill>
                  <a:srgbClr val="2B373D"/>
                </a:solidFill>
                <a:latin typeface="Calmetta"/>
                <a:cs typeface="Calmetta"/>
              </a:rPr>
              <a:t> </a:t>
            </a:r>
            <a:r>
              <a:rPr sz="1600" spc="-20">
                <a:solidFill>
                  <a:srgbClr val="2B373D"/>
                </a:solidFill>
                <a:latin typeface="Calmetta"/>
                <a:cs typeface="Calmetta"/>
              </a:rPr>
              <a:t>Check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5" name="object 38">
            <a:extLst>
              <a:ext uri="{FF2B5EF4-FFF2-40B4-BE49-F238E27FC236}">
                <a16:creationId xmlns:a16="http://schemas.microsoft.com/office/drawing/2014/main" id="{4D48F219-5B98-05BD-3013-7E74F18DFB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591761" y="2551984"/>
            <a:ext cx="729615" cy="729615"/>
          </a:xfrm>
          <a:custGeom>
            <a:avLst/>
            <a:gdLst/>
            <a:ahLst/>
            <a:cxnLst/>
            <a:rect l="l" t="t" r="r" b="b"/>
            <a:pathLst>
              <a:path w="729614" h="729614">
                <a:moveTo>
                  <a:pt x="364502" y="0"/>
                </a:moveTo>
                <a:lnTo>
                  <a:pt x="315042" y="3327"/>
                </a:lnTo>
                <a:lnTo>
                  <a:pt x="267603" y="13020"/>
                </a:lnTo>
                <a:lnTo>
                  <a:pt x="222622" y="28644"/>
                </a:lnTo>
                <a:lnTo>
                  <a:pt x="180531" y="49765"/>
                </a:lnTo>
                <a:lnTo>
                  <a:pt x="141766" y="75949"/>
                </a:lnTo>
                <a:lnTo>
                  <a:pt x="106760" y="106760"/>
                </a:lnTo>
                <a:lnTo>
                  <a:pt x="75949" y="141766"/>
                </a:lnTo>
                <a:lnTo>
                  <a:pt x="49765" y="180531"/>
                </a:lnTo>
                <a:lnTo>
                  <a:pt x="28644" y="222622"/>
                </a:lnTo>
                <a:lnTo>
                  <a:pt x="13020" y="267603"/>
                </a:lnTo>
                <a:lnTo>
                  <a:pt x="3327" y="315042"/>
                </a:lnTo>
                <a:lnTo>
                  <a:pt x="0" y="364502"/>
                </a:lnTo>
                <a:lnTo>
                  <a:pt x="3327" y="413963"/>
                </a:lnTo>
                <a:lnTo>
                  <a:pt x="13020" y="461401"/>
                </a:lnTo>
                <a:lnTo>
                  <a:pt x="28644" y="506382"/>
                </a:lnTo>
                <a:lnTo>
                  <a:pt x="49765" y="548473"/>
                </a:lnTo>
                <a:lnTo>
                  <a:pt x="75949" y="587238"/>
                </a:lnTo>
                <a:lnTo>
                  <a:pt x="106760" y="622244"/>
                </a:lnTo>
                <a:lnTo>
                  <a:pt x="141766" y="653056"/>
                </a:lnTo>
                <a:lnTo>
                  <a:pt x="180531" y="679239"/>
                </a:lnTo>
                <a:lnTo>
                  <a:pt x="222622" y="700360"/>
                </a:lnTo>
                <a:lnTo>
                  <a:pt x="267603" y="715984"/>
                </a:lnTo>
                <a:lnTo>
                  <a:pt x="315042" y="725677"/>
                </a:lnTo>
                <a:lnTo>
                  <a:pt x="364502" y="729005"/>
                </a:lnTo>
                <a:lnTo>
                  <a:pt x="413963" y="725677"/>
                </a:lnTo>
                <a:lnTo>
                  <a:pt x="461401" y="715984"/>
                </a:lnTo>
                <a:lnTo>
                  <a:pt x="506382" y="700360"/>
                </a:lnTo>
                <a:lnTo>
                  <a:pt x="548473" y="679239"/>
                </a:lnTo>
                <a:lnTo>
                  <a:pt x="587238" y="653056"/>
                </a:lnTo>
                <a:lnTo>
                  <a:pt x="622244" y="622244"/>
                </a:lnTo>
                <a:lnTo>
                  <a:pt x="653056" y="587238"/>
                </a:lnTo>
                <a:lnTo>
                  <a:pt x="679239" y="548473"/>
                </a:lnTo>
                <a:lnTo>
                  <a:pt x="700360" y="506382"/>
                </a:lnTo>
                <a:lnTo>
                  <a:pt x="715984" y="461401"/>
                </a:lnTo>
                <a:lnTo>
                  <a:pt x="725677" y="413963"/>
                </a:lnTo>
                <a:lnTo>
                  <a:pt x="729005" y="364502"/>
                </a:lnTo>
                <a:lnTo>
                  <a:pt x="725677" y="315042"/>
                </a:lnTo>
                <a:lnTo>
                  <a:pt x="715984" y="267603"/>
                </a:lnTo>
                <a:lnTo>
                  <a:pt x="700360" y="222622"/>
                </a:lnTo>
                <a:lnTo>
                  <a:pt x="679239" y="180531"/>
                </a:lnTo>
                <a:lnTo>
                  <a:pt x="653056" y="141766"/>
                </a:lnTo>
                <a:lnTo>
                  <a:pt x="622244" y="106760"/>
                </a:lnTo>
                <a:lnTo>
                  <a:pt x="587238" y="75949"/>
                </a:lnTo>
                <a:lnTo>
                  <a:pt x="548473" y="49765"/>
                </a:lnTo>
                <a:lnTo>
                  <a:pt x="506382" y="28644"/>
                </a:lnTo>
                <a:lnTo>
                  <a:pt x="461401" y="13020"/>
                </a:lnTo>
                <a:lnTo>
                  <a:pt x="413963" y="3327"/>
                </a:lnTo>
                <a:lnTo>
                  <a:pt x="3645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9">
            <a:extLst>
              <a:ext uri="{FF2B5EF4-FFF2-40B4-BE49-F238E27FC236}">
                <a16:creationId xmlns:a16="http://schemas.microsoft.com/office/drawing/2014/main" id="{B385144F-CB00-FDF9-821F-60FD0E8456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769729" y="2671749"/>
            <a:ext cx="355600" cy="4806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3820">
              <a:lnSpc>
                <a:spcPts val="955"/>
              </a:lnSpc>
              <a:spcBef>
                <a:spcPts val="110"/>
              </a:spcBef>
            </a:pPr>
            <a:r>
              <a:rPr lang="de-DE" sz="800" spc="-10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Z</a:t>
            </a:r>
            <a:r>
              <a:rPr sz="800" spc="-10" err="1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zgl</a:t>
            </a:r>
            <a:r>
              <a:rPr sz="800" spc="-10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.</a:t>
            </a:r>
            <a:endParaRPr sz="800"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  <a:p>
            <a:pPr marL="38100">
              <a:lnSpc>
                <a:spcPts val="1695"/>
              </a:lnSpc>
            </a:pPr>
            <a:r>
              <a:rPr sz="1450" b="1" spc="-25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5</a:t>
            </a:r>
            <a:r>
              <a:rPr sz="1450" b="1" spc="-17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sz="1450" b="1" spc="-25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€</a:t>
            </a:r>
            <a:r>
              <a:rPr sz="1275" b="1" spc="-37" baseline="32679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*</a:t>
            </a:r>
            <a:endParaRPr sz="1275" baseline="32679">
              <a:latin typeface="Calmetta XBold" panose="020B0803020203030204" pitchFamily="34" charset="0"/>
              <a:ea typeface="Calmetta XBold" panose="020B0803020203030204" pitchFamily="34" charset="0"/>
              <a:cs typeface="Calmetta XBold" panose="020B0803020203030204" pitchFamily="34" charset="0"/>
            </a:endParaRPr>
          </a:p>
          <a:p>
            <a:pPr marL="43180">
              <a:lnSpc>
                <a:spcPts val="919"/>
              </a:lnSpc>
            </a:pPr>
            <a:r>
              <a:rPr sz="800" spc="-10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Monat</a:t>
            </a:r>
            <a:endParaRPr sz="800"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sp>
        <p:nvSpPr>
          <p:cNvPr id="27" name="object 40">
            <a:extLst>
              <a:ext uri="{FF2B5EF4-FFF2-40B4-BE49-F238E27FC236}">
                <a16:creationId xmlns:a16="http://schemas.microsoft.com/office/drawing/2014/main" id="{5D90F7FB-4F2F-5581-1742-863057A6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23137" y="2551984"/>
            <a:ext cx="729615" cy="729615"/>
          </a:xfrm>
          <a:custGeom>
            <a:avLst/>
            <a:gdLst/>
            <a:ahLst/>
            <a:cxnLst/>
            <a:rect l="l" t="t" r="r" b="b"/>
            <a:pathLst>
              <a:path w="729614" h="729614">
                <a:moveTo>
                  <a:pt x="364502" y="0"/>
                </a:moveTo>
                <a:lnTo>
                  <a:pt x="315042" y="3327"/>
                </a:lnTo>
                <a:lnTo>
                  <a:pt x="267603" y="13020"/>
                </a:lnTo>
                <a:lnTo>
                  <a:pt x="222622" y="28644"/>
                </a:lnTo>
                <a:lnTo>
                  <a:pt x="180531" y="49765"/>
                </a:lnTo>
                <a:lnTo>
                  <a:pt x="141766" y="75949"/>
                </a:lnTo>
                <a:lnTo>
                  <a:pt x="106760" y="106760"/>
                </a:lnTo>
                <a:lnTo>
                  <a:pt x="75949" y="141766"/>
                </a:lnTo>
                <a:lnTo>
                  <a:pt x="49765" y="180531"/>
                </a:lnTo>
                <a:lnTo>
                  <a:pt x="28644" y="222622"/>
                </a:lnTo>
                <a:lnTo>
                  <a:pt x="13020" y="267603"/>
                </a:lnTo>
                <a:lnTo>
                  <a:pt x="3327" y="315042"/>
                </a:lnTo>
                <a:lnTo>
                  <a:pt x="0" y="364502"/>
                </a:lnTo>
                <a:lnTo>
                  <a:pt x="3327" y="413963"/>
                </a:lnTo>
                <a:lnTo>
                  <a:pt x="13020" y="461401"/>
                </a:lnTo>
                <a:lnTo>
                  <a:pt x="28644" y="506382"/>
                </a:lnTo>
                <a:lnTo>
                  <a:pt x="49765" y="548473"/>
                </a:lnTo>
                <a:lnTo>
                  <a:pt x="75949" y="587238"/>
                </a:lnTo>
                <a:lnTo>
                  <a:pt x="106760" y="622244"/>
                </a:lnTo>
                <a:lnTo>
                  <a:pt x="141766" y="653056"/>
                </a:lnTo>
                <a:lnTo>
                  <a:pt x="180531" y="679239"/>
                </a:lnTo>
                <a:lnTo>
                  <a:pt x="222622" y="700360"/>
                </a:lnTo>
                <a:lnTo>
                  <a:pt x="267603" y="715984"/>
                </a:lnTo>
                <a:lnTo>
                  <a:pt x="315042" y="725677"/>
                </a:lnTo>
                <a:lnTo>
                  <a:pt x="364502" y="729005"/>
                </a:lnTo>
                <a:lnTo>
                  <a:pt x="413963" y="725677"/>
                </a:lnTo>
                <a:lnTo>
                  <a:pt x="461401" y="715984"/>
                </a:lnTo>
                <a:lnTo>
                  <a:pt x="506382" y="700360"/>
                </a:lnTo>
                <a:lnTo>
                  <a:pt x="548473" y="679239"/>
                </a:lnTo>
                <a:lnTo>
                  <a:pt x="587238" y="653056"/>
                </a:lnTo>
                <a:lnTo>
                  <a:pt x="622244" y="622244"/>
                </a:lnTo>
                <a:lnTo>
                  <a:pt x="653056" y="587238"/>
                </a:lnTo>
                <a:lnTo>
                  <a:pt x="679239" y="548473"/>
                </a:lnTo>
                <a:lnTo>
                  <a:pt x="700360" y="506382"/>
                </a:lnTo>
                <a:lnTo>
                  <a:pt x="715984" y="461401"/>
                </a:lnTo>
                <a:lnTo>
                  <a:pt x="725677" y="413963"/>
                </a:lnTo>
                <a:lnTo>
                  <a:pt x="729005" y="364502"/>
                </a:lnTo>
                <a:lnTo>
                  <a:pt x="725677" y="315042"/>
                </a:lnTo>
                <a:lnTo>
                  <a:pt x="715984" y="267603"/>
                </a:lnTo>
                <a:lnTo>
                  <a:pt x="700360" y="222622"/>
                </a:lnTo>
                <a:lnTo>
                  <a:pt x="679239" y="180531"/>
                </a:lnTo>
                <a:lnTo>
                  <a:pt x="653056" y="141766"/>
                </a:lnTo>
                <a:lnTo>
                  <a:pt x="622244" y="106760"/>
                </a:lnTo>
                <a:lnTo>
                  <a:pt x="587238" y="75949"/>
                </a:lnTo>
                <a:lnTo>
                  <a:pt x="548473" y="49765"/>
                </a:lnTo>
                <a:lnTo>
                  <a:pt x="506382" y="28644"/>
                </a:lnTo>
                <a:lnTo>
                  <a:pt x="461401" y="13020"/>
                </a:lnTo>
                <a:lnTo>
                  <a:pt x="413963" y="3327"/>
                </a:lnTo>
                <a:lnTo>
                  <a:pt x="3645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1">
            <a:extLst>
              <a:ext uri="{FF2B5EF4-FFF2-40B4-BE49-F238E27FC236}">
                <a16:creationId xmlns:a16="http://schemas.microsoft.com/office/drawing/2014/main" id="{1D19E27A-A730-B8C4-49DF-FB73C6D16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72236" y="2671749"/>
            <a:ext cx="213360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de-DE" sz="800" spc="-10">
                <a:solidFill>
                  <a:srgbClr val="FFFFFF"/>
                </a:solidFill>
                <a:latin typeface="Calmetta"/>
                <a:cs typeface="Calmetta"/>
              </a:rPr>
              <a:t>Z</a:t>
            </a:r>
            <a:r>
              <a:rPr sz="800" spc="-10" err="1">
                <a:solidFill>
                  <a:srgbClr val="FFFFFF"/>
                </a:solidFill>
                <a:latin typeface="Calmetta"/>
                <a:cs typeface="Calmetta"/>
              </a:rPr>
              <a:t>zgl</a:t>
            </a:r>
            <a:r>
              <a:rPr sz="800" spc="-10">
                <a:solidFill>
                  <a:srgbClr val="FFFFFF"/>
                </a:solidFill>
                <a:latin typeface="Calmetta"/>
                <a:cs typeface="Calmetta"/>
              </a:rPr>
              <a:t>.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29" name="object 42">
            <a:extLst>
              <a:ext uri="{FF2B5EF4-FFF2-40B4-BE49-F238E27FC236}">
                <a16:creationId xmlns:a16="http://schemas.microsoft.com/office/drawing/2014/main" id="{3DF6CF37-19DB-0DE6-27CE-DF1076ABD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147415" y="2793669"/>
            <a:ext cx="462915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450" b="1" spc="-25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10</a:t>
            </a:r>
            <a:r>
              <a:rPr sz="1450" b="1" spc="-16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lang="de-DE" sz="1450" b="1" spc="-16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sz="1450" b="1" spc="-25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€</a:t>
            </a:r>
            <a:r>
              <a:rPr sz="1275" b="1" spc="-37" baseline="32679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*</a:t>
            </a:r>
            <a:endParaRPr sz="1275" baseline="32679">
              <a:latin typeface="Calmetta XBold" panose="020B0803020203030204" pitchFamily="34" charset="0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30" name="object 43">
            <a:extLst>
              <a:ext uri="{FF2B5EF4-FFF2-40B4-BE49-F238E27FC236}">
                <a16:creationId xmlns:a16="http://schemas.microsoft.com/office/drawing/2014/main" id="{C07462FF-B32C-36FF-F5A1-3284FB882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32061" y="3003537"/>
            <a:ext cx="293370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-10">
                <a:solidFill>
                  <a:srgbClr val="FFFFFF"/>
                </a:solidFill>
                <a:latin typeface="Calmetta"/>
                <a:cs typeface="Calmetta"/>
              </a:rPr>
              <a:t>Monat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31" name="object 44">
            <a:extLst>
              <a:ext uri="{FF2B5EF4-FFF2-40B4-BE49-F238E27FC236}">
                <a16:creationId xmlns:a16="http://schemas.microsoft.com/office/drawing/2014/main" id="{690EE1E7-9DE2-4D16-7865-BCD124A92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10437" y="4237808"/>
            <a:ext cx="755015" cy="755015"/>
          </a:xfrm>
          <a:custGeom>
            <a:avLst/>
            <a:gdLst/>
            <a:ahLst/>
            <a:cxnLst/>
            <a:rect l="l" t="t" r="r" b="b"/>
            <a:pathLst>
              <a:path w="755014" h="755014">
                <a:moveTo>
                  <a:pt x="377202" y="0"/>
                </a:moveTo>
                <a:lnTo>
                  <a:pt x="329953" y="2944"/>
                </a:lnTo>
                <a:lnTo>
                  <a:pt x="284436" y="11540"/>
                </a:lnTo>
                <a:lnTo>
                  <a:pt x="241008" y="25431"/>
                </a:lnTo>
                <a:lnTo>
                  <a:pt x="200026" y="44261"/>
                </a:lnTo>
                <a:lnTo>
                  <a:pt x="161845" y="67673"/>
                </a:lnTo>
                <a:lnTo>
                  <a:pt x="126822" y="95312"/>
                </a:lnTo>
                <a:lnTo>
                  <a:pt x="95312" y="126822"/>
                </a:lnTo>
                <a:lnTo>
                  <a:pt x="67673" y="161845"/>
                </a:lnTo>
                <a:lnTo>
                  <a:pt x="44261" y="200026"/>
                </a:lnTo>
                <a:lnTo>
                  <a:pt x="25431" y="241008"/>
                </a:lnTo>
                <a:lnTo>
                  <a:pt x="11540" y="284436"/>
                </a:lnTo>
                <a:lnTo>
                  <a:pt x="2944" y="329953"/>
                </a:lnTo>
                <a:lnTo>
                  <a:pt x="0" y="377202"/>
                </a:lnTo>
                <a:lnTo>
                  <a:pt x="2944" y="424452"/>
                </a:lnTo>
                <a:lnTo>
                  <a:pt x="11540" y="469969"/>
                </a:lnTo>
                <a:lnTo>
                  <a:pt x="25431" y="513396"/>
                </a:lnTo>
                <a:lnTo>
                  <a:pt x="44261" y="554379"/>
                </a:lnTo>
                <a:lnTo>
                  <a:pt x="67673" y="592560"/>
                </a:lnTo>
                <a:lnTo>
                  <a:pt x="95312" y="627583"/>
                </a:lnTo>
                <a:lnTo>
                  <a:pt x="126822" y="659092"/>
                </a:lnTo>
                <a:lnTo>
                  <a:pt x="161845" y="686731"/>
                </a:lnTo>
                <a:lnTo>
                  <a:pt x="200026" y="710144"/>
                </a:lnTo>
                <a:lnTo>
                  <a:pt x="241008" y="728974"/>
                </a:lnTo>
                <a:lnTo>
                  <a:pt x="284436" y="742865"/>
                </a:lnTo>
                <a:lnTo>
                  <a:pt x="329953" y="751460"/>
                </a:lnTo>
                <a:lnTo>
                  <a:pt x="377202" y="754405"/>
                </a:lnTo>
                <a:lnTo>
                  <a:pt x="424452" y="751460"/>
                </a:lnTo>
                <a:lnTo>
                  <a:pt x="469969" y="742865"/>
                </a:lnTo>
                <a:lnTo>
                  <a:pt x="513396" y="728974"/>
                </a:lnTo>
                <a:lnTo>
                  <a:pt x="554379" y="710144"/>
                </a:lnTo>
                <a:lnTo>
                  <a:pt x="592560" y="686731"/>
                </a:lnTo>
                <a:lnTo>
                  <a:pt x="627583" y="659092"/>
                </a:lnTo>
                <a:lnTo>
                  <a:pt x="659092" y="627583"/>
                </a:lnTo>
                <a:lnTo>
                  <a:pt x="686731" y="592560"/>
                </a:lnTo>
                <a:lnTo>
                  <a:pt x="710144" y="554379"/>
                </a:lnTo>
                <a:lnTo>
                  <a:pt x="728974" y="513396"/>
                </a:lnTo>
                <a:lnTo>
                  <a:pt x="742865" y="469969"/>
                </a:lnTo>
                <a:lnTo>
                  <a:pt x="751460" y="424452"/>
                </a:lnTo>
                <a:lnTo>
                  <a:pt x="754405" y="377202"/>
                </a:lnTo>
                <a:lnTo>
                  <a:pt x="751460" y="329953"/>
                </a:lnTo>
                <a:lnTo>
                  <a:pt x="742865" y="284436"/>
                </a:lnTo>
                <a:lnTo>
                  <a:pt x="728974" y="241008"/>
                </a:lnTo>
                <a:lnTo>
                  <a:pt x="710144" y="200026"/>
                </a:lnTo>
                <a:lnTo>
                  <a:pt x="686731" y="161845"/>
                </a:lnTo>
                <a:lnTo>
                  <a:pt x="659092" y="126822"/>
                </a:lnTo>
                <a:lnTo>
                  <a:pt x="627583" y="95312"/>
                </a:lnTo>
                <a:lnTo>
                  <a:pt x="592560" y="67673"/>
                </a:lnTo>
                <a:lnTo>
                  <a:pt x="554379" y="44261"/>
                </a:lnTo>
                <a:lnTo>
                  <a:pt x="513396" y="25431"/>
                </a:lnTo>
                <a:lnTo>
                  <a:pt x="469969" y="11540"/>
                </a:lnTo>
                <a:lnTo>
                  <a:pt x="424452" y="2944"/>
                </a:lnTo>
                <a:lnTo>
                  <a:pt x="3772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A33796D9-E103-948B-66D0-988DC84A26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068462" y="4335347"/>
            <a:ext cx="621030" cy="522712"/>
            <a:chOff x="5068462" y="4335347"/>
            <a:chExt cx="621030" cy="522712"/>
          </a:xfrm>
        </p:grpSpPr>
        <p:sp>
          <p:nvSpPr>
            <p:cNvPr id="32" name="object 45">
              <a:extLst>
                <a:ext uri="{FF2B5EF4-FFF2-40B4-BE49-F238E27FC236}">
                  <a16:creationId xmlns:a16="http://schemas.microsoft.com/office/drawing/2014/main" id="{BC0CD378-A2F7-259C-636F-5E45C01F642B}"/>
                </a:ext>
              </a:extLst>
            </p:cNvPr>
            <p:cNvSpPr txBox="1"/>
            <p:nvPr/>
          </p:nvSpPr>
          <p:spPr>
            <a:xfrm>
              <a:off x="5321277" y="4335347"/>
              <a:ext cx="127635" cy="137217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lang="de-DE" sz="800" spc="-25">
                  <a:solidFill>
                    <a:srgbClr val="FFFFFF"/>
                  </a:solidFill>
                  <a:latin typeface="Calmetta"/>
                  <a:cs typeface="Calmetta"/>
                </a:rPr>
                <a:t>A</a:t>
              </a:r>
              <a:r>
                <a:rPr sz="800" spc="-25">
                  <a:solidFill>
                    <a:srgbClr val="FFFFFF"/>
                  </a:solidFill>
                  <a:latin typeface="Calmetta"/>
                  <a:cs typeface="Calmetta"/>
                </a:rPr>
                <a:t>b</a:t>
              </a:r>
              <a:endParaRPr sz="800">
                <a:latin typeface="Calmetta"/>
                <a:cs typeface="Calmetta"/>
              </a:endParaRPr>
            </a:p>
          </p:txBody>
        </p:sp>
        <p:sp>
          <p:nvSpPr>
            <p:cNvPr id="33" name="object 46">
              <a:extLst>
                <a:ext uri="{FF2B5EF4-FFF2-40B4-BE49-F238E27FC236}">
                  <a16:creationId xmlns:a16="http://schemas.microsoft.com/office/drawing/2014/main" id="{B061FAE4-C40D-9ED6-ED14-6BE4473DBFB6}"/>
                </a:ext>
              </a:extLst>
            </p:cNvPr>
            <p:cNvSpPr txBox="1"/>
            <p:nvPr/>
          </p:nvSpPr>
          <p:spPr>
            <a:xfrm>
              <a:off x="5068462" y="4478722"/>
              <a:ext cx="621030" cy="23596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sz="1450" b="1" spc="-15">
                  <a:solidFill>
                    <a:srgbClr val="FFFFFF"/>
                  </a:solidFill>
                  <a:latin typeface="Calmetta XBold" panose="020B0803020203030204" pitchFamily="34" charset="0"/>
                  <a:ea typeface="Calmetta XBold" panose="020B0803020203030204" pitchFamily="34" charset="0"/>
                  <a:cs typeface="Calmetta XBold" panose="020B0803020203030204" pitchFamily="34" charset="0"/>
                </a:rPr>
                <a:t>4,20</a:t>
              </a:r>
              <a:r>
                <a:rPr sz="1450" b="1" spc="-175">
                  <a:solidFill>
                    <a:srgbClr val="FFFFFF"/>
                  </a:solidFill>
                  <a:latin typeface="Calmetta XBold" panose="020B0803020203030204" pitchFamily="34" charset="0"/>
                  <a:ea typeface="Calmetta XBold" panose="020B0803020203030204" pitchFamily="34" charset="0"/>
                  <a:cs typeface="Calmetta XBold" panose="020B0803020203030204" pitchFamily="34" charset="0"/>
                </a:rPr>
                <a:t> </a:t>
              </a:r>
              <a:r>
                <a:rPr lang="de-DE" sz="1450" b="1" spc="-175">
                  <a:solidFill>
                    <a:srgbClr val="FFFFFF"/>
                  </a:solidFill>
                  <a:latin typeface="Calmetta XBold" panose="020B0803020203030204" pitchFamily="34" charset="0"/>
                  <a:ea typeface="Calmetta XBold" panose="020B0803020203030204" pitchFamily="34" charset="0"/>
                  <a:cs typeface="Calmetta XBold" panose="020B0803020203030204" pitchFamily="34" charset="0"/>
                </a:rPr>
                <a:t> </a:t>
              </a:r>
              <a:r>
                <a:rPr sz="1450" b="1" spc="-25">
                  <a:solidFill>
                    <a:srgbClr val="FFFFFF"/>
                  </a:solidFill>
                  <a:latin typeface="Calmetta XBold" panose="020B0803020203030204" pitchFamily="34" charset="0"/>
                  <a:ea typeface="Calmetta XBold" panose="020B0803020203030204" pitchFamily="34" charset="0"/>
                  <a:cs typeface="Calmetta XBold" panose="020B0803020203030204" pitchFamily="34" charset="0"/>
                </a:rPr>
                <a:t>€</a:t>
              </a:r>
              <a:endParaRPr sz="1275" baseline="32679"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endParaRPr>
            </a:p>
          </p:txBody>
        </p:sp>
        <p:sp>
          <p:nvSpPr>
            <p:cNvPr id="34" name="object 47">
              <a:extLst>
                <a:ext uri="{FF2B5EF4-FFF2-40B4-BE49-F238E27FC236}">
                  <a16:creationId xmlns:a16="http://schemas.microsoft.com/office/drawing/2014/main" id="{7C02BBF3-FA12-AF7D-81D6-F56A4C11D259}"/>
                </a:ext>
              </a:extLst>
            </p:cNvPr>
            <p:cNvSpPr txBox="1"/>
            <p:nvPr/>
          </p:nvSpPr>
          <p:spPr>
            <a:xfrm>
              <a:off x="5238411" y="4720842"/>
              <a:ext cx="293370" cy="137217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10"/>
                </a:spcBef>
              </a:pPr>
              <a:r>
                <a:rPr sz="800" spc="-10">
                  <a:solidFill>
                    <a:srgbClr val="FFFFFF"/>
                  </a:solidFill>
                  <a:latin typeface="Calmetta"/>
                  <a:cs typeface="Calmetta"/>
                </a:rPr>
                <a:t>Monat</a:t>
              </a:r>
              <a:endParaRPr sz="800">
                <a:latin typeface="Calmetta"/>
                <a:cs typeface="Calmetta"/>
              </a:endParaRPr>
            </a:p>
          </p:txBody>
        </p:sp>
      </p:grpSp>
      <p:sp>
        <p:nvSpPr>
          <p:cNvPr id="35" name="object 48">
            <a:extLst>
              <a:ext uri="{FF2B5EF4-FFF2-40B4-BE49-F238E27FC236}">
                <a16:creationId xmlns:a16="http://schemas.microsoft.com/office/drawing/2014/main" id="{EDA514A6-B0F2-9F57-0DAD-E9A20D63F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010437" y="4218758"/>
            <a:ext cx="755015" cy="755015"/>
          </a:xfrm>
          <a:custGeom>
            <a:avLst/>
            <a:gdLst/>
            <a:ahLst/>
            <a:cxnLst/>
            <a:rect l="l" t="t" r="r" b="b"/>
            <a:pathLst>
              <a:path w="755014" h="755014">
                <a:moveTo>
                  <a:pt x="377202" y="754405"/>
                </a:moveTo>
                <a:lnTo>
                  <a:pt x="424452" y="751460"/>
                </a:lnTo>
                <a:lnTo>
                  <a:pt x="469969" y="742865"/>
                </a:lnTo>
                <a:lnTo>
                  <a:pt x="513396" y="728974"/>
                </a:lnTo>
                <a:lnTo>
                  <a:pt x="554379" y="710144"/>
                </a:lnTo>
                <a:lnTo>
                  <a:pt x="592560" y="686731"/>
                </a:lnTo>
                <a:lnTo>
                  <a:pt x="627583" y="659092"/>
                </a:lnTo>
                <a:lnTo>
                  <a:pt x="659092" y="627583"/>
                </a:lnTo>
                <a:lnTo>
                  <a:pt x="686731" y="592560"/>
                </a:lnTo>
                <a:lnTo>
                  <a:pt x="710144" y="554379"/>
                </a:lnTo>
                <a:lnTo>
                  <a:pt x="728974" y="513396"/>
                </a:lnTo>
                <a:lnTo>
                  <a:pt x="742865" y="469969"/>
                </a:lnTo>
                <a:lnTo>
                  <a:pt x="751460" y="424452"/>
                </a:lnTo>
                <a:lnTo>
                  <a:pt x="754405" y="377202"/>
                </a:lnTo>
                <a:lnTo>
                  <a:pt x="751460" y="329953"/>
                </a:lnTo>
                <a:lnTo>
                  <a:pt x="742865" y="284436"/>
                </a:lnTo>
                <a:lnTo>
                  <a:pt x="728974" y="241008"/>
                </a:lnTo>
                <a:lnTo>
                  <a:pt x="710144" y="200026"/>
                </a:lnTo>
                <a:lnTo>
                  <a:pt x="686731" y="161845"/>
                </a:lnTo>
                <a:lnTo>
                  <a:pt x="659092" y="126822"/>
                </a:lnTo>
                <a:lnTo>
                  <a:pt x="627583" y="95312"/>
                </a:lnTo>
                <a:lnTo>
                  <a:pt x="592560" y="67673"/>
                </a:lnTo>
                <a:lnTo>
                  <a:pt x="554379" y="44261"/>
                </a:lnTo>
                <a:lnTo>
                  <a:pt x="513396" y="25431"/>
                </a:lnTo>
                <a:lnTo>
                  <a:pt x="469969" y="11540"/>
                </a:lnTo>
                <a:lnTo>
                  <a:pt x="424452" y="2944"/>
                </a:lnTo>
                <a:lnTo>
                  <a:pt x="377202" y="0"/>
                </a:lnTo>
                <a:lnTo>
                  <a:pt x="329953" y="2944"/>
                </a:lnTo>
                <a:lnTo>
                  <a:pt x="284436" y="11540"/>
                </a:lnTo>
                <a:lnTo>
                  <a:pt x="241008" y="25431"/>
                </a:lnTo>
                <a:lnTo>
                  <a:pt x="200026" y="44261"/>
                </a:lnTo>
                <a:lnTo>
                  <a:pt x="161845" y="67673"/>
                </a:lnTo>
                <a:lnTo>
                  <a:pt x="126822" y="95312"/>
                </a:lnTo>
                <a:lnTo>
                  <a:pt x="95312" y="126822"/>
                </a:lnTo>
                <a:lnTo>
                  <a:pt x="67673" y="161845"/>
                </a:lnTo>
                <a:lnTo>
                  <a:pt x="44261" y="200026"/>
                </a:lnTo>
                <a:lnTo>
                  <a:pt x="25431" y="241008"/>
                </a:lnTo>
                <a:lnTo>
                  <a:pt x="11540" y="284436"/>
                </a:lnTo>
                <a:lnTo>
                  <a:pt x="2944" y="329953"/>
                </a:lnTo>
                <a:lnTo>
                  <a:pt x="0" y="377202"/>
                </a:lnTo>
                <a:lnTo>
                  <a:pt x="2944" y="424452"/>
                </a:lnTo>
                <a:lnTo>
                  <a:pt x="11540" y="469969"/>
                </a:lnTo>
                <a:lnTo>
                  <a:pt x="25431" y="513396"/>
                </a:lnTo>
                <a:lnTo>
                  <a:pt x="44261" y="554379"/>
                </a:lnTo>
                <a:lnTo>
                  <a:pt x="67673" y="592560"/>
                </a:lnTo>
                <a:lnTo>
                  <a:pt x="95312" y="627583"/>
                </a:lnTo>
                <a:lnTo>
                  <a:pt x="126822" y="659092"/>
                </a:lnTo>
                <a:lnTo>
                  <a:pt x="161845" y="686731"/>
                </a:lnTo>
                <a:lnTo>
                  <a:pt x="200026" y="710144"/>
                </a:lnTo>
                <a:lnTo>
                  <a:pt x="241008" y="728974"/>
                </a:lnTo>
                <a:lnTo>
                  <a:pt x="284436" y="742865"/>
                </a:lnTo>
                <a:lnTo>
                  <a:pt x="329953" y="751460"/>
                </a:lnTo>
                <a:lnTo>
                  <a:pt x="377202" y="75440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9">
            <a:extLst>
              <a:ext uri="{FF2B5EF4-FFF2-40B4-BE49-F238E27FC236}">
                <a16:creationId xmlns:a16="http://schemas.microsoft.com/office/drawing/2014/main" id="{AE483003-DCE4-27C1-F874-C017F6D16B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946537" y="5578317"/>
            <a:ext cx="535940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*</a:t>
            </a:r>
            <a:r>
              <a:rPr sz="800" spc="-15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 </a:t>
            </a:r>
            <a:r>
              <a:rPr sz="80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zzgl.</a:t>
            </a:r>
            <a:r>
              <a:rPr sz="800" spc="-15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 </a:t>
            </a:r>
            <a:r>
              <a:rPr sz="800" spc="-2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MwSt</a:t>
            </a:r>
            <a:endParaRPr sz="800"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99126D0C-C972-945A-EB5F-44F923D7E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90418" y="2335994"/>
            <a:ext cx="519789" cy="518641"/>
            <a:chOff x="6606401" y="2949966"/>
            <a:chExt cx="519789" cy="518641"/>
          </a:xfrm>
        </p:grpSpPr>
        <p:pic>
          <p:nvPicPr>
            <p:cNvPr id="38" name="object 34">
              <a:extLst>
                <a:ext uri="{FF2B5EF4-FFF2-40B4-BE49-F238E27FC236}">
                  <a16:creationId xmlns:a16="http://schemas.microsoft.com/office/drawing/2014/main" id="{C37059E3-9C67-549A-EA3D-696640538466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4940" y="3133481"/>
              <a:ext cx="174383" cy="151612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FFCE3D48-159E-3012-84B7-19F0BCC01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6401" y="2949966"/>
              <a:ext cx="519789" cy="518641"/>
            </a:xfrm>
            <a:prstGeom prst="rect">
              <a:avLst/>
            </a:prstGeom>
          </p:spPr>
        </p:pic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B763BA2D-581F-FD70-5E64-467239744F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96310" y="1317626"/>
            <a:ext cx="519789" cy="518641"/>
            <a:chOff x="6602751" y="1855737"/>
            <a:chExt cx="519789" cy="518641"/>
          </a:xfrm>
        </p:grpSpPr>
        <p:pic>
          <p:nvPicPr>
            <p:cNvPr id="41" name="object 37">
              <a:extLst>
                <a:ext uri="{FF2B5EF4-FFF2-40B4-BE49-F238E27FC236}">
                  <a16:creationId xmlns:a16="http://schemas.microsoft.com/office/drawing/2014/main" id="{F0EC521C-1856-D6C9-2511-87FC6BA1DD9A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9427" y="2048696"/>
              <a:ext cx="206438" cy="155854"/>
            </a:xfrm>
            <a:prstGeom prst="rect">
              <a:avLst/>
            </a:prstGeom>
          </p:spPr>
        </p:pic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719BE3A9-68B8-4C65-B6A5-41E3728F9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751" y="1855737"/>
              <a:ext cx="519789" cy="518641"/>
            </a:xfrm>
            <a:prstGeom prst="rect">
              <a:avLst/>
            </a:prstGeom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84BF995A-2DBD-3A9C-2EB6-EFBD71670B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999229" y="3927772"/>
            <a:ext cx="519789" cy="518641"/>
            <a:chOff x="6602749" y="4200187"/>
            <a:chExt cx="519789" cy="518641"/>
          </a:xfrm>
        </p:grpSpPr>
        <p:sp>
          <p:nvSpPr>
            <p:cNvPr id="44" name="object 31">
              <a:extLst>
                <a:ext uri="{FF2B5EF4-FFF2-40B4-BE49-F238E27FC236}">
                  <a16:creationId xmlns:a16="http://schemas.microsoft.com/office/drawing/2014/main" id="{16B09E57-DFF3-A86F-ECE7-162B4CA683F0}"/>
                </a:ext>
              </a:extLst>
            </p:cNvPr>
            <p:cNvSpPr/>
            <p:nvPr/>
          </p:nvSpPr>
          <p:spPr>
            <a:xfrm>
              <a:off x="6710006" y="4383626"/>
              <a:ext cx="287655" cy="151765"/>
            </a:xfrm>
            <a:custGeom>
              <a:avLst/>
              <a:gdLst/>
              <a:ahLst/>
              <a:cxnLst/>
              <a:rect l="l" t="t" r="r" b="b"/>
              <a:pathLst>
                <a:path w="287654" h="151764">
                  <a:moveTo>
                    <a:pt x="32880" y="0"/>
                  </a:moveTo>
                  <a:lnTo>
                    <a:pt x="546" y="0"/>
                  </a:lnTo>
                  <a:lnTo>
                    <a:pt x="0" y="419"/>
                  </a:lnTo>
                  <a:lnTo>
                    <a:pt x="0" y="1701"/>
                  </a:lnTo>
                  <a:lnTo>
                    <a:pt x="203" y="2476"/>
                  </a:lnTo>
                  <a:lnTo>
                    <a:pt x="622" y="3606"/>
                  </a:lnTo>
                  <a:lnTo>
                    <a:pt x="46685" y="150126"/>
                  </a:lnTo>
                  <a:lnTo>
                    <a:pt x="47028" y="150736"/>
                  </a:lnTo>
                  <a:lnTo>
                    <a:pt x="47866" y="151434"/>
                  </a:lnTo>
                  <a:lnTo>
                    <a:pt x="48552" y="151612"/>
                  </a:lnTo>
                  <a:lnTo>
                    <a:pt x="82537" y="151612"/>
                  </a:lnTo>
                  <a:lnTo>
                    <a:pt x="93998" y="119125"/>
                  </a:lnTo>
                  <a:lnTo>
                    <a:pt x="66167" y="119125"/>
                  </a:lnTo>
                  <a:lnTo>
                    <a:pt x="34467" y="1346"/>
                  </a:lnTo>
                  <a:lnTo>
                    <a:pt x="34163" y="711"/>
                  </a:lnTo>
                  <a:lnTo>
                    <a:pt x="33464" y="139"/>
                  </a:lnTo>
                  <a:lnTo>
                    <a:pt x="32880" y="0"/>
                  </a:lnTo>
                  <a:close/>
                </a:path>
                <a:path w="287654" h="151764">
                  <a:moveTo>
                    <a:pt x="129641" y="0"/>
                  </a:moveTo>
                  <a:lnTo>
                    <a:pt x="98640" y="0"/>
                  </a:lnTo>
                  <a:lnTo>
                    <a:pt x="98044" y="139"/>
                  </a:lnTo>
                  <a:lnTo>
                    <a:pt x="97345" y="711"/>
                  </a:lnTo>
                  <a:lnTo>
                    <a:pt x="97040" y="1346"/>
                  </a:lnTo>
                  <a:lnTo>
                    <a:pt x="96724" y="2476"/>
                  </a:lnTo>
                  <a:lnTo>
                    <a:pt x="66167" y="119125"/>
                  </a:lnTo>
                  <a:lnTo>
                    <a:pt x="93998" y="119125"/>
                  </a:lnTo>
                  <a:lnTo>
                    <a:pt x="129641" y="3606"/>
                  </a:lnTo>
                  <a:lnTo>
                    <a:pt x="130097" y="2336"/>
                  </a:lnTo>
                  <a:lnTo>
                    <a:pt x="130263" y="1701"/>
                  </a:lnTo>
                  <a:lnTo>
                    <a:pt x="130263" y="419"/>
                  </a:lnTo>
                  <a:lnTo>
                    <a:pt x="129641" y="0"/>
                  </a:lnTo>
                  <a:close/>
                </a:path>
                <a:path w="287654" h="151764">
                  <a:moveTo>
                    <a:pt x="187769" y="0"/>
                  </a:moveTo>
                  <a:lnTo>
                    <a:pt x="153225" y="0"/>
                  </a:lnTo>
                  <a:lnTo>
                    <a:pt x="152247" y="774"/>
                  </a:lnTo>
                  <a:lnTo>
                    <a:pt x="140042" y="149275"/>
                  </a:lnTo>
                  <a:lnTo>
                    <a:pt x="140042" y="150837"/>
                  </a:lnTo>
                  <a:lnTo>
                    <a:pt x="140881" y="151612"/>
                  </a:lnTo>
                  <a:lnTo>
                    <a:pt x="168135" y="151612"/>
                  </a:lnTo>
                  <a:lnTo>
                    <a:pt x="169037" y="150837"/>
                  </a:lnTo>
                  <a:lnTo>
                    <a:pt x="169176" y="149275"/>
                  </a:lnTo>
                  <a:lnTo>
                    <a:pt x="176669" y="42468"/>
                  </a:lnTo>
                  <a:lnTo>
                    <a:pt x="201296" y="42468"/>
                  </a:lnTo>
                  <a:lnTo>
                    <a:pt x="189369" y="2336"/>
                  </a:lnTo>
                  <a:lnTo>
                    <a:pt x="188810" y="774"/>
                  </a:lnTo>
                  <a:lnTo>
                    <a:pt x="187769" y="0"/>
                  </a:lnTo>
                  <a:close/>
                </a:path>
                <a:path w="287654" h="151764">
                  <a:moveTo>
                    <a:pt x="278532" y="42252"/>
                  </a:moveTo>
                  <a:lnTo>
                    <a:pt x="249504" y="42252"/>
                  </a:lnTo>
                  <a:lnTo>
                    <a:pt x="257416" y="149275"/>
                  </a:lnTo>
                  <a:lnTo>
                    <a:pt x="257556" y="150837"/>
                  </a:lnTo>
                  <a:lnTo>
                    <a:pt x="258457" y="151612"/>
                  </a:lnTo>
                  <a:lnTo>
                    <a:pt x="286334" y="151612"/>
                  </a:lnTo>
                  <a:lnTo>
                    <a:pt x="287172" y="150837"/>
                  </a:lnTo>
                  <a:lnTo>
                    <a:pt x="287172" y="149275"/>
                  </a:lnTo>
                  <a:lnTo>
                    <a:pt x="278532" y="42252"/>
                  </a:lnTo>
                  <a:close/>
                </a:path>
                <a:path w="287654" h="151764">
                  <a:moveTo>
                    <a:pt x="201296" y="42468"/>
                  </a:moveTo>
                  <a:lnTo>
                    <a:pt x="176669" y="42468"/>
                  </a:lnTo>
                  <a:lnTo>
                    <a:pt x="199148" y="118414"/>
                  </a:lnTo>
                  <a:lnTo>
                    <a:pt x="200190" y="119125"/>
                  </a:lnTo>
                  <a:lnTo>
                    <a:pt x="224878" y="119125"/>
                  </a:lnTo>
                  <a:lnTo>
                    <a:pt x="225996" y="118414"/>
                  </a:lnTo>
                  <a:lnTo>
                    <a:pt x="226402" y="117005"/>
                  </a:lnTo>
                  <a:lnTo>
                    <a:pt x="236312" y="84937"/>
                  </a:lnTo>
                  <a:lnTo>
                    <a:pt x="213918" y="84937"/>
                  </a:lnTo>
                  <a:lnTo>
                    <a:pt x="201296" y="42468"/>
                  </a:lnTo>
                  <a:close/>
                </a:path>
                <a:path w="287654" h="151764">
                  <a:moveTo>
                    <a:pt x="274193" y="0"/>
                  </a:moveTo>
                  <a:lnTo>
                    <a:pt x="240690" y="0"/>
                  </a:lnTo>
                  <a:lnTo>
                    <a:pt x="239649" y="774"/>
                  </a:lnTo>
                  <a:lnTo>
                    <a:pt x="239102" y="2336"/>
                  </a:lnTo>
                  <a:lnTo>
                    <a:pt x="213918" y="84937"/>
                  </a:lnTo>
                  <a:lnTo>
                    <a:pt x="236312" y="84937"/>
                  </a:lnTo>
                  <a:lnTo>
                    <a:pt x="249504" y="42252"/>
                  </a:lnTo>
                  <a:lnTo>
                    <a:pt x="278532" y="42252"/>
                  </a:lnTo>
                  <a:lnTo>
                    <a:pt x="275310" y="2336"/>
                  </a:lnTo>
                  <a:lnTo>
                    <a:pt x="275170" y="774"/>
                  </a:lnTo>
                  <a:lnTo>
                    <a:pt x="274193" y="0"/>
                  </a:lnTo>
                  <a:close/>
                </a:path>
              </a:pathLst>
            </a:custGeom>
            <a:solidFill>
              <a:srgbClr val="2D3C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C67D8940-04CA-CD46-213F-12FD2143D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749" y="4200187"/>
              <a:ext cx="519789" cy="5186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460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24" grpId="0"/>
      <p:bldP spid="18" grpId="0"/>
      <p:bldP spid="23" grpId="0"/>
      <p:bldP spid="7" grpId="0" animBg="1"/>
      <p:bldP spid="9" grpId="0" animBg="1"/>
      <p:bldP spid="16" grpId="0"/>
      <p:bldP spid="17" grpId="0"/>
      <p:bldP spid="20" grpId="0"/>
      <p:bldP spid="21" grpId="0"/>
      <p:bldP spid="25" grpId="0" animBg="1"/>
      <p:bldP spid="26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101CDAF-C8CA-B219-AB84-1249FD411D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27988" y="323851"/>
            <a:ext cx="3232195" cy="5364162"/>
          </a:xfrm>
        </p:spPr>
        <p:txBody>
          <a:bodyPr/>
          <a:lstStyle/>
          <a:p>
            <a:r>
              <a:rPr lang="de-DE"/>
              <a:t>Alles easy mit dem JobRad</a:t>
            </a:r>
            <a:r>
              <a:rPr lang="de-DE" baseline="30000"/>
              <a:t>®</a:t>
            </a:r>
            <a:r>
              <a:rPr lang="de-DE"/>
              <a:t>-Portal</a:t>
            </a:r>
          </a:p>
          <a:p>
            <a:pPr lvl="1"/>
            <a:r>
              <a:rPr lang="de-DE" sz="1800"/>
              <a:t>Kostenfrei registrieren und </a:t>
            </a:r>
            <a:r>
              <a:rPr lang="de-DE" sz="1800" err="1"/>
              <a:t>Traumrad</a:t>
            </a:r>
            <a:r>
              <a:rPr lang="de-DE" sz="1800"/>
              <a:t> bestellen</a:t>
            </a:r>
          </a:p>
          <a:p>
            <a:pPr lvl="1"/>
            <a:r>
              <a:rPr lang="de-DE" sz="1800"/>
              <a:t>Alle Unternehmenskonditionen auf einen Blick</a:t>
            </a:r>
          </a:p>
          <a:p>
            <a:pPr lvl="1"/>
            <a:r>
              <a:rPr lang="de-DE" sz="1800"/>
              <a:t>Erklärvideos und FAQs</a:t>
            </a:r>
          </a:p>
          <a:p>
            <a:pPr lvl="1"/>
            <a:r>
              <a:rPr lang="de-DE" sz="1800"/>
              <a:t>Übersicht zu leasingfähigem Zubehör</a:t>
            </a:r>
          </a:p>
          <a:p>
            <a:pPr lvl="1"/>
            <a:r>
              <a:rPr lang="de-DE" sz="1800"/>
              <a:t>JobRad</a:t>
            </a:r>
            <a:r>
              <a:rPr lang="de-DE" sz="1800" baseline="30000"/>
              <a:t>®</a:t>
            </a:r>
            <a:r>
              <a:rPr lang="de-DE" sz="1800"/>
              <a:t>-Deals entdecken und zusätzlich sparen</a:t>
            </a:r>
          </a:p>
          <a:p>
            <a:pPr lvl="1"/>
            <a:r>
              <a:rPr lang="de-DE" sz="1800"/>
              <a:t>Browserbasiert und responsive nutzbar</a:t>
            </a:r>
          </a:p>
          <a:p>
            <a:pPr lvl="1"/>
            <a:endParaRPr lang="de-DE"/>
          </a:p>
          <a:p>
            <a:endParaRPr lang="de-DE"/>
          </a:p>
        </p:txBody>
      </p:sp>
      <p:pic>
        <p:nvPicPr>
          <p:cNvPr id="10" name="Bildplatzhalter 9">
            <a:extLst>
              <a:ext uri="{FF2B5EF4-FFF2-40B4-BE49-F238E27FC236}">
                <a16:creationId xmlns:a16="http://schemas.microsoft.com/office/drawing/2014/main" id="{FD04F4D2-9F55-0AC7-EBD3-D0C69263CA4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  <a:solidFill>
            <a:srgbClr val="2B373D"/>
          </a:solidFill>
        </p:spPr>
      </p:pic>
    </p:spTree>
    <p:extLst>
      <p:ext uri="{BB962C8B-B14F-4D97-AF65-F5344CB8AC3E}">
        <p14:creationId xmlns:p14="http://schemas.microsoft.com/office/powerpoint/2010/main" val="3583069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BDF16-AE62-E98C-C2AF-B4C9B338E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Inhaltsplatzhalter 8">
            <a:extLst>
              <a:ext uri="{FF2B5EF4-FFF2-40B4-BE49-F238E27FC236}">
                <a16:creationId xmlns:a16="http://schemas.microsoft.com/office/drawing/2014/main" id="{E33A6959-3CFE-F984-CD51-7F2DC5CA2FD3}"/>
              </a:ext>
            </a:extLst>
          </p:cNvPr>
          <p:cNvSpPr txBox="1">
            <a:spLocks/>
          </p:cNvSpPr>
          <p:nvPr/>
        </p:nvSpPr>
        <p:spPr>
          <a:xfrm>
            <a:off x="6183123" y="1800225"/>
            <a:ext cx="4940490" cy="3887788"/>
          </a:xfrm>
          <a:prstGeom prst="rect">
            <a:avLst/>
          </a:prstGeom>
        </p:spPr>
        <p:txBody>
          <a:bodyPr/>
          <a:lstStyle>
            <a:lvl1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8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2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48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72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000" b="1">
                <a:solidFill>
                  <a:schemeClr val="accent3"/>
                </a:solidFill>
              </a:rPr>
              <a:t>Beste Deals für Ihre Beschäftigten</a:t>
            </a:r>
          </a:p>
          <a:p>
            <a:pPr marL="312738" indent="-312738">
              <a:buSzPct val="9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/>
              <a:t>Exklusive Rabatte auf Räder und Zubehör</a:t>
            </a:r>
          </a:p>
          <a:p>
            <a:pPr marL="312738" indent="-312738">
              <a:buSzPct val="9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/>
              <a:t>Wechselnde Angebote von beliebten Marken, Hersteller:innen und Fachgeschäften </a:t>
            </a:r>
          </a:p>
          <a:p>
            <a:pPr marL="312738" indent="-312738">
              <a:buSzPct val="9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/>
              <a:t>Zugang für alle Mitarbeitenden übers</a:t>
            </a:r>
            <a:br>
              <a:rPr lang="de-DE"/>
            </a:br>
            <a:r>
              <a:rPr lang="de-DE"/>
              <a:t>JobRad</a:t>
            </a:r>
            <a:r>
              <a:rPr lang="de-DE" baseline="30000"/>
              <a:t>® </a:t>
            </a:r>
            <a:r>
              <a:rPr lang="de-DE"/>
              <a:t>-Portal</a:t>
            </a: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AD0CBDC2-F67A-E470-D956-6D99945F0B1B}"/>
              </a:ext>
            </a:extLst>
          </p:cNvPr>
          <p:cNvSpPr txBox="1">
            <a:spLocks/>
          </p:cNvSpPr>
          <p:nvPr/>
        </p:nvSpPr>
        <p:spPr>
          <a:xfrm>
            <a:off x="395288" y="323850"/>
            <a:ext cx="10728325" cy="1188000"/>
          </a:xfrm>
          <a:prstGeom prst="rect">
            <a:avLst/>
          </a:prstGeom>
        </p:spPr>
        <p:txBody>
          <a:bodyPr/>
          <a:lstStyle>
            <a:lvl1pPr marL="0" indent="0" algn="l" defTabSz="864017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/>
              <a:t>Mehr als Dienstradleasing.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BFAAB69-2CEA-835E-5859-303739289B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17850"/>
            <a:ext cx="5148263" cy="4465570"/>
          </a:xfrm>
          <a:prstGeom prst="rect">
            <a:avLst/>
          </a:prstGeom>
        </p:spPr>
      </p:pic>
      <p:sp>
        <p:nvSpPr>
          <p:cNvPr id="9" name="Kreis">
            <a:extLst>
              <a:ext uri="{FF2B5EF4-FFF2-40B4-BE49-F238E27FC236}">
                <a16:creationId xmlns:a16="http://schemas.microsoft.com/office/drawing/2014/main" id="{7D0AC8B8-029F-0405-4578-C81557A4FDB7}"/>
              </a:ext>
            </a:extLst>
          </p:cNvPr>
          <p:cNvSpPr>
            <a:spLocks noChangeAspect="1"/>
          </p:cNvSpPr>
          <p:nvPr/>
        </p:nvSpPr>
        <p:spPr>
          <a:xfrm>
            <a:off x="3939819" y="3283583"/>
            <a:ext cx="2099837" cy="2099837"/>
          </a:xfrm>
          <a:prstGeom prst="ellipse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600">
                <a:solidFill>
                  <a:schemeClr val="accent1"/>
                </a:solidFill>
              </a:rPr>
              <a:t>Branchenweit </a:t>
            </a:r>
            <a:r>
              <a:rPr lang="de-DE" sz="1600" b="1">
                <a:solidFill>
                  <a:schemeClr val="accent1"/>
                </a:solidFill>
              </a:rPr>
              <a:t>einzigartig</a:t>
            </a:r>
            <a:r>
              <a:rPr lang="de-DE" sz="1600">
                <a:solidFill>
                  <a:schemeClr val="accent1"/>
                </a:solidFill>
              </a:rPr>
              <a:t> – </a:t>
            </a:r>
            <a:br>
              <a:rPr lang="de-DE" sz="1600">
                <a:solidFill>
                  <a:schemeClr val="accent1"/>
                </a:solidFill>
              </a:rPr>
            </a:br>
            <a:r>
              <a:rPr lang="de-DE" sz="1600">
                <a:solidFill>
                  <a:schemeClr val="accent1"/>
                </a:solidFill>
              </a:rPr>
              <a:t>und natürlich </a:t>
            </a:r>
            <a:r>
              <a:rPr lang="de-DE" sz="1600" b="1">
                <a:solidFill>
                  <a:schemeClr val="accent1"/>
                </a:solidFill>
              </a:rPr>
              <a:t>kostenfrei</a:t>
            </a:r>
            <a:endParaRPr lang="de-DE" sz="1600" b="1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3720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2A9804A6-40ED-E765-9DB0-E0487FFB15B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10728325" cy="920750"/>
          </a:xfrm>
        </p:spPr>
        <p:txBody>
          <a:bodyPr/>
          <a:lstStyle/>
          <a:p>
            <a:r>
              <a:rPr lang="de-DE"/>
              <a:t>Deine Konditionen bei [Unternehmen] im Überblick</a:t>
            </a:r>
          </a:p>
        </p:txBody>
      </p:sp>
      <p:graphicFrame>
        <p:nvGraphicFramePr>
          <p:cNvPr id="7" name="Tabelle 3">
            <a:extLst>
              <a:ext uri="{FF2B5EF4-FFF2-40B4-BE49-F238E27FC236}">
                <a16:creationId xmlns:a16="http://schemas.microsoft.com/office/drawing/2014/main" id="{DED20E82-F6CB-B983-E865-FED4580661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850735"/>
              </p:ext>
            </p:extLst>
          </p:nvPr>
        </p:nvGraphicFramePr>
        <p:xfrm>
          <a:off x="395289" y="1223999"/>
          <a:ext cx="10706400" cy="4766300"/>
        </p:xfrm>
        <a:graphic>
          <a:graphicData uri="http://schemas.openxmlformats.org/drawingml/2006/table">
            <a:tbl>
              <a:tblPr firstCol="1" bandRow="1">
                <a:tableStyleId>{35758FB7-9AC5-4552-8A53-C91805E547FA}</a:tableStyleId>
              </a:tblPr>
              <a:tblGrid>
                <a:gridCol w="4455711">
                  <a:extLst>
                    <a:ext uri="{9D8B030D-6E8A-4147-A177-3AD203B41FA5}">
                      <a16:colId xmlns:a16="http://schemas.microsoft.com/office/drawing/2014/main" val="3048022151"/>
                    </a:ext>
                  </a:extLst>
                </a:gridCol>
                <a:gridCol w="6250689">
                  <a:extLst>
                    <a:ext uri="{9D8B030D-6E8A-4147-A177-3AD203B41FA5}">
                      <a16:colId xmlns:a16="http://schemas.microsoft.com/office/drawing/2014/main" val="1088317986"/>
                    </a:ext>
                  </a:extLst>
                </a:gridCol>
              </a:tblGrid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Maximale Anzahl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JobRäder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b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pro </a:t>
                      </a: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Mitarbeiter:in</a:t>
                      </a:r>
                      <a:endParaRPr lang="de-DE" sz="2000" b="0" i="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Keine Beschränkung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98382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Maximaler Verkaufspreis </a:t>
                      </a:r>
                      <a:b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inkl. MwSt. pro Dienstrad</a:t>
                      </a:r>
                      <a:endParaRPr lang="de-DE" sz="2000" b="0" i="0" baseline="3000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11.900 €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35200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S-Pedelecs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erlaubt?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Nein</a:t>
                      </a:r>
                      <a:endParaRPr lang="de-DE" sz="2000" b="0" i="0"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84703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lang="de-DE" sz="2000" b="0" i="0" baseline="30000">
                          <a:solidFill>
                            <a:schemeClr val="tx1"/>
                          </a:solidFill>
                          <a:effectLst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-Versicherung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inkl. Mobilitätsgarantie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Das Unternehmen trägt die monatlichen Kosten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810400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Services von JobRad</a:t>
                      </a:r>
                      <a:r>
                        <a:rPr kumimoji="0" lang="de-DE" sz="20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Der:die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Mitarbeitende trägt die Kosten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01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69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48653-0E67-B47F-592A-E28C9F072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F3ACBFFC-EC92-A285-ACC8-FC89F52BA73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10728325" cy="920750"/>
          </a:xfrm>
        </p:spPr>
        <p:txBody>
          <a:bodyPr/>
          <a:lstStyle/>
          <a:p>
            <a:r>
              <a:rPr lang="de-DE"/>
              <a:t>Deine Konditionen bei [Unternehmen] im Überblick</a:t>
            </a:r>
          </a:p>
        </p:txBody>
      </p:sp>
      <p:graphicFrame>
        <p:nvGraphicFramePr>
          <p:cNvPr id="7" name="Tabelle 3">
            <a:extLst>
              <a:ext uri="{FF2B5EF4-FFF2-40B4-BE49-F238E27FC236}">
                <a16:creationId xmlns:a16="http://schemas.microsoft.com/office/drawing/2014/main" id="{E04DCF4A-29EA-6303-244F-69EFF853F7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152972"/>
              </p:ext>
            </p:extLst>
          </p:nvPr>
        </p:nvGraphicFramePr>
        <p:xfrm>
          <a:off x="395289" y="1223999"/>
          <a:ext cx="10706400" cy="4903200"/>
        </p:xfrm>
        <a:graphic>
          <a:graphicData uri="http://schemas.openxmlformats.org/drawingml/2006/table">
            <a:tbl>
              <a:tblPr firstCol="1" bandRow="1">
                <a:tableStyleId>{35758FB7-9AC5-4552-8A53-C91805E547FA}</a:tableStyleId>
              </a:tblPr>
              <a:tblGrid>
                <a:gridCol w="4455711">
                  <a:extLst>
                    <a:ext uri="{9D8B030D-6E8A-4147-A177-3AD203B41FA5}">
                      <a16:colId xmlns:a16="http://schemas.microsoft.com/office/drawing/2014/main" val="3048022151"/>
                    </a:ext>
                  </a:extLst>
                </a:gridCol>
                <a:gridCol w="6250689">
                  <a:extLst>
                    <a:ext uri="{9D8B030D-6E8A-4147-A177-3AD203B41FA5}">
                      <a16:colId xmlns:a16="http://schemas.microsoft.com/office/drawing/2014/main" val="1088317986"/>
                    </a:ext>
                  </a:extLst>
                </a:gridCol>
              </a:tblGrid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Maximale Anzahl </a:t>
                      </a:r>
                      <a:r>
                        <a:rPr lang="de-DE" sz="1800" b="1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JobRäder</a:t>
                      </a:r>
                      <a:r>
                        <a:rPr lang="de-DE" sz="18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br>
                        <a:rPr lang="de-DE" sz="18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18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pro </a:t>
                      </a:r>
                      <a:r>
                        <a:rPr lang="de-DE" sz="18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Mitarbeiter:in</a:t>
                      </a:r>
                      <a:endParaRPr lang="de-DE" sz="1800" b="0" i="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[Anzahl]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98382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Maximaler Verkaufspreis </a:t>
                      </a:r>
                      <a:br>
                        <a:rPr lang="de-DE" sz="18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18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inkl. MwSt. pro Dienstrad</a:t>
                      </a:r>
                      <a:endParaRPr lang="de-DE" sz="1800" b="0" i="0" baseline="3000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[€]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35200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S-Pedelecs</a:t>
                      </a: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erlaubt?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[Ja/Nein]</a:t>
                      </a:r>
                      <a:endParaRPr lang="de-DE" sz="2000" b="0" i="0"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84703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lang="de-DE" sz="1800" b="0" i="0" baseline="30000">
                          <a:solidFill>
                            <a:schemeClr val="tx1"/>
                          </a:solidFill>
                          <a:effectLst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-Versicherung</a:t>
                      </a: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inkl. Mobilitätsgarantie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[Wer trägt die Kosten?]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810400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Services von JobRad</a:t>
                      </a:r>
                      <a:r>
                        <a:rPr kumimoji="0" lang="de-DE" sz="1800" b="0" i="0" u="none" strike="noStrike" kern="1200" cap="none" spc="0" normalizeH="0" baseline="3000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[Welche Servicepakete sind verfügbar? Wer trägt die Kosten?]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011867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Sonstiger Zuschuss </a:t>
                      </a:r>
                      <a:r>
                        <a:rPr kumimoji="0" lang="de-DE" sz="1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Arbeitgeber:in</a:t>
                      </a:r>
                      <a:endParaRPr kumimoji="0" lang="de-DE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[€/%/…]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42825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Sonstige Besonderheiten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[…]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48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16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ertikaler Textplatzhalter 2">
            <a:extLst>
              <a:ext uri="{FF2B5EF4-FFF2-40B4-BE49-F238E27FC236}">
                <a16:creationId xmlns:a16="http://schemas.microsoft.com/office/drawing/2014/main" id="{1B3047D1-FC7D-39CD-E589-D06A433764D3}"/>
              </a:ext>
            </a:extLst>
          </p:cNvPr>
          <p:cNvSpPr>
            <a:spLocks noGrp="1"/>
          </p:cNvSpPr>
          <p:nvPr>
            <p:ph type="body" orient="vert" idx="4294967295"/>
          </p:nvPr>
        </p:nvSpPr>
        <p:spPr>
          <a:xfrm>
            <a:off x="548400" y="476251"/>
            <a:ext cx="3095623" cy="5364162"/>
          </a:xfrm>
        </p:spPr>
        <p:txBody>
          <a:bodyPr/>
          <a:lstStyle/>
          <a:p>
            <a:r>
              <a:rPr lang="de-DE"/>
              <a:t>Fragen &amp; offene Diskussion</a:t>
            </a:r>
          </a:p>
        </p:txBody>
      </p:sp>
      <p:sp>
        <p:nvSpPr>
          <p:cNvPr id="19" name="Vertikaler Textplatzhalter 2">
            <a:extLst>
              <a:ext uri="{FF2B5EF4-FFF2-40B4-BE49-F238E27FC236}">
                <a16:creationId xmlns:a16="http://schemas.microsoft.com/office/drawing/2014/main" id="{437F07A6-CF24-F07E-47AA-4B65177714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96000" y="323851"/>
            <a:ext cx="3095623" cy="536416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39600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000" marR="0" lvl="0" indent="-360000" algn="l" defTabSz="36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Fragen &amp; offene</a:t>
            </a:r>
          </a:p>
          <a:p>
            <a:pPr marL="360000" marR="0" lvl="0" indent="-360000" algn="l" defTabSz="360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Diskussion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BBE3AF5F-B467-D94C-191E-0C996F26C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82720" y="0"/>
            <a:ext cx="86478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46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Vertikaler Textplatzhalter 5">
            <a:extLst>
              <a:ext uri="{FF2B5EF4-FFF2-40B4-BE49-F238E27FC236}">
                <a16:creationId xmlns:a16="http://schemas.microsoft.com/office/drawing/2014/main" id="{33F628AF-43B0-66AC-448A-5ABA23A60EF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95288" y="323850"/>
            <a:ext cx="3683000" cy="53641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3240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3300" b="0" i="0" u="none" strike="noStrike" kern="1200" cap="none" spc="0" normalizeH="0" baseline="0" noProof="0">
                <a:ln>
                  <a:noFill/>
                </a:ln>
                <a:solidFill>
                  <a:srgbClr val="AFE37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Bei weiteren Fragen rund um JobRad</a:t>
            </a:r>
            <a:r>
              <a:rPr kumimoji="0" lang="de-DE" sz="3300" b="0" i="0" u="none" strike="noStrike" kern="1200" cap="none" spc="0" normalizeH="0" baseline="3000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de-DE" sz="1900" b="0" i="0" u="none" strike="noStrike" kern="1200" cap="none" spc="0" normalizeH="0" baseline="0" noProof="0">
                <a:ln>
                  <a:noFill/>
                </a:ln>
                <a:solidFill>
                  <a:srgbClr val="AFE377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11FC2D58-D18B-64E8-634F-27B19AA9D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402666" y="-1"/>
            <a:ext cx="7117821" cy="648017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0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7F61264-F311-A9D6-89F2-6777E1BA9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8735359" y="1964333"/>
            <a:ext cx="1404620" cy="1404620"/>
            <a:chOff x="8650696" y="1738303"/>
            <a:chExt cx="1404620" cy="140462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4CE054D8-7803-6F51-655C-8D19A94CEFCB}"/>
                </a:ext>
              </a:extLst>
            </p:cNvPr>
            <p:cNvSpPr/>
            <p:nvPr/>
          </p:nvSpPr>
          <p:spPr>
            <a:xfrm>
              <a:off x="8650696" y="1738303"/>
              <a:ext cx="1404620" cy="1404620"/>
            </a:xfrm>
            <a:custGeom>
              <a:avLst/>
              <a:gdLst/>
              <a:ahLst/>
              <a:cxnLst/>
              <a:rect l="l" t="t" r="r" b="b"/>
              <a:pathLst>
                <a:path w="1404620" h="1404620">
                  <a:moveTo>
                    <a:pt x="702005" y="0"/>
                  </a:moveTo>
                  <a:lnTo>
                    <a:pt x="653941" y="1619"/>
                  </a:lnTo>
                  <a:lnTo>
                    <a:pt x="606747" y="6408"/>
                  </a:lnTo>
                  <a:lnTo>
                    <a:pt x="560527" y="14262"/>
                  </a:lnTo>
                  <a:lnTo>
                    <a:pt x="515384" y="25076"/>
                  </a:lnTo>
                  <a:lnTo>
                    <a:pt x="471425" y="38746"/>
                  </a:lnTo>
                  <a:lnTo>
                    <a:pt x="428753" y="55167"/>
                  </a:lnTo>
                  <a:lnTo>
                    <a:pt x="387473" y="74234"/>
                  </a:lnTo>
                  <a:lnTo>
                    <a:pt x="347690" y="95844"/>
                  </a:lnTo>
                  <a:lnTo>
                    <a:pt x="309507" y="119891"/>
                  </a:lnTo>
                  <a:lnTo>
                    <a:pt x="273031" y="146271"/>
                  </a:lnTo>
                  <a:lnTo>
                    <a:pt x="238364" y="174879"/>
                  </a:lnTo>
                  <a:lnTo>
                    <a:pt x="205612" y="205611"/>
                  </a:lnTo>
                  <a:lnTo>
                    <a:pt x="174880" y="238362"/>
                  </a:lnTo>
                  <a:lnTo>
                    <a:pt x="146271" y="273028"/>
                  </a:lnTo>
                  <a:lnTo>
                    <a:pt x="119891" y="309504"/>
                  </a:lnTo>
                  <a:lnTo>
                    <a:pt x="95844" y="347686"/>
                  </a:lnTo>
                  <a:lnTo>
                    <a:pt x="74234" y="387469"/>
                  </a:lnTo>
                  <a:lnTo>
                    <a:pt x="55167" y="428748"/>
                  </a:lnTo>
                  <a:lnTo>
                    <a:pt x="38746" y="471419"/>
                  </a:lnTo>
                  <a:lnTo>
                    <a:pt x="25076" y="515377"/>
                  </a:lnTo>
                  <a:lnTo>
                    <a:pt x="14262" y="560518"/>
                  </a:lnTo>
                  <a:lnTo>
                    <a:pt x="6408" y="606737"/>
                  </a:lnTo>
                  <a:lnTo>
                    <a:pt x="1619" y="653930"/>
                  </a:lnTo>
                  <a:lnTo>
                    <a:pt x="0" y="701992"/>
                  </a:lnTo>
                  <a:lnTo>
                    <a:pt x="1619" y="750055"/>
                  </a:lnTo>
                  <a:lnTo>
                    <a:pt x="6408" y="797250"/>
                  </a:lnTo>
                  <a:lnTo>
                    <a:pt x="14262" y="843470"/>
                  </a:lnTo>
                  <a:lnTo>
                    <a:pt x="25076" y="888612"/>
                  </a:lnTo>
                  <a:lnTo>
                    <a:pt x="38746" y="932572"/>
                  </a:lnTo>
                  <a:lnTo>
                    <a:pt x="55167" y="975244"/>
                  </a:lnTo>
                  <a:lnTo>
                    <a:pt x="74234" y="1016524"/>
                  </a:lnTo>
                  <a:lnTo>
                    <a:pt x="95844" y="1056307"/>
                  </a:lnTo>
                  <a:lnTo>
                    <a:pt x="119891" y="1094489"/>
                  </a:lnTo>
                  <a:lnTo>
                    <a:pt x="146271" y="1130966"/>
                  </a:lnTo>
                  <a:lnTo>
                    <a:pt x="174880" y="1165632"/>
                  </a:lnTo>
                  <a:lnTo>
                    <a:pt x="205612" y="1198384"/>
                  </a:lnTo>
                  <a:lnTo>
                    <a:pt x="238364" y="1229117"/>
                  </a:lnTo>
                  <a:lnTo>
                    <a:pt x="273031" y="1257725"/>
                  </a:lnTo>
                  <a:lnTo>
                    <a:pt x="309507" y="1284105"/>
                  </a:lnTo>
                  <a:lnTo>
                    <a:pt x="347690" y="1308153"/>
                  </a:lnTo>
                  <a:lnTo>
                    <a:pt x="387473" y="1329762"/>
                  </a:lnTo>
                  <a:lnTo>
                    <a:pt x="428753" y="1348830"/>
                  </a:lnTo>
                  <a:lnTo>
                    <a:pt x="471425" y="1365251"/>
                  </a:lnTo>
                  <a:lnTo>
                    <a:pt x="515384" y="1378921"/>
                  </a:lnTo>
                  <a:lnTo>
                    <a:pt x="560527" y="1389735"/>
                  </a:lnTo>
                  <a:lnTo>
                    <a:pt x="606747" y="1397589"/>
                  </a:lnTo>
                  <a:lnTo>
                    <a:pt x="653941" y="1402378"/>
                  </a:lnTo>
                  <a:lnTo>
                    <a:pt x="702005" y="1403997"/>
                  </a:lnTo>
                  <a:lnTo>
                    <a:pt x="750068" y="1402378"/>
                  </a:lnTo>
                  <a:lnTo>
                    <a:pt x="797262" y="1397589"/>
                  </a:lnTo>
                  <a:lnTo>
                    <a:pt x="843483" y="1389735"/>
                  </a:lnTo>
                  <a:lnTo>
                    <a:pt x="888625" y="1378921"/>
                  </a:lnTo>
                  <a:lnTo>
                    <a:pt x="932584" y="1365251"/>
                  </a:lnTo>
                  <a:lnTo>
                    <a:pt x="975256" y="1348830"/>
                  </a:lnTo>
                  <a:lnTo>
                    <a:pt x="1016536" y="1329762"/>
                  </a:lnTo>
                  <a:lnTo>
                    <a:pt x="1056320" y="1308153"/>
                  </a:lnTo>
                  <a:lnTo>
                    <a:pt x="1094502" y="1284105"/>
                  </a:lnTo>
                  <a:lnTo>
                    <a:pt x="1130979" y="1257725"/>
                  </a:lnTo>
                  <a:lnTo>
                    <a:pt x="1165645" y="1229117"/>
                  </a:lnTo>
                  <a:lnTo>
                    <a:pt x="1198397" y="1198384"/>
                  </a:lnTo>
                  <a:lnTo>
                    <a:pt x="1229129" y="1165632"/>
                  </a:lnTo>
                  <a:lnTo>
                    <a:pt x="1257738" y="1130966"/>
                  </a:lnTo>
                  <a:lnTo>
                    <a:pt x="1284118" y="1094489"/>
                  </a:lnTo>
                  <a:lnTo>
                    <a:pt x="1308165" y="1056307"/>
                  </a:lnTo>
                  <a:lnTo>
                    <a:pt x="1329775" y="1016524"/>
                  </a:lnTo>
                  <a:lnTo>
                    <a:pt x="1348843" y="975244"/>
                  </a:lnTo>
                  <a:lnTo>
                    <a:pt x="1365264" y="932572"/>
                  </a:lnTo>
                  <a:lnTo>
                    <a:pt x="1378934" y="888612"/>
                  </a:lnTo>
                  <a:lnTo>
                    <a:pt x="1389748" y="843470"/>
                  </a:lnTo>
                  <a:lnTo>
                    <a:pt x="1397601" y="797250"/>
                  </a:lnTo>
                  <a:lnTo>
                    <a:pt x="1402390" y="750055"/>
                  </a:lnTo>
                  <a:lnTo>
                    <a:pt x="1404010" y="701992"/>
                  </a:lnTo>
                  <a:lnTo>
                    <a:pt x="1402390" y="653930"/>
                  </a:lnTo>
                  <a:lnTo>
                    <a:pt x="1397601" y="606737"/>
                  </a:lnTo>
                  <a:lnTo>
                    <a:pt x="1389748" y="560518"/>
                  </a:lnTo>
                  <a:lnTo>
                    <a:pt x="1378934" y="515377"/>
                  </a:lnTo>
                  <a:lnTo>
                    <a:pt x="1365264" y="471419"/>
                  </a:lnTo>
                  <a:lnTo>
                    <a:pt x="1348843" y="428748"/>
                  </a:lnTo>
                  <a:lnTo>
                    <a:pt x="1329775" y="387469"/>
                  </a:lnTo>
                  <a:lnTo>
                    <a:pt x="1308165" y="347686"/>
                  </a:lnTo>
                  <a:lnTo>
                    <a:pt x="1284118" y="309504"/>
                  </a:lnTo>
                  <a:lnTo>
                    <a:pt x="1257738" y="273028"/>
                  </a:lnTo>
                  <a:lnTo>
                    <a:pt x="1229129" y="238362"/>
                  </a:lnTo>
                  <a:lnTo>
                    <a:pt x="1198397" y="205611"/>
                  </a:lnTo>
                  <a:lnTo>
                    <a:pt x="1165645" y="174879"/>
                  </a:lnTo>
                  <a:lnTo>
                    <a:pt x="1130979" y="146271"/>
                  </a:lnTo>
                  <a:lnTo>
                    <a:pt x="1094502" y="119891"/>
                  </a:lnTo>
                  <a:lnTo>
                    <a:pt x="1056320" y="95844"/>
                  </a:lnTo>
                  <a:lnTo>
                    <a:pt x="1016536" y="74234"/>
                  </a:lnTo>
                  <a:lnTo>
                    <a:pt x="975256" y="55167"/>
                  </a:lnTo>
                  <a:lnTo>
                    <a:pt x="932584" y="38746"/>
                  </a:lnTo>
                  <a:lnTo>
                    <a:pt x="888625" y="25076"/>
                  </a:lnTo>
                  <a:lnTo>
                    <a:pt x="843483" y="14262"/>
                  </a:lnTo>
                  <a:lnTo>
                    <a:pt x="797262" y="6408"/>
                  </a:lnTo>
                  <a:lnTo>
                    <a:pt x="750068" y="1619"/>
                  </a:lnTo>
                  <a:lnTo>
                    <a:pt x="702005" y="0"/>
                  </a:lnTo>
                  <a:close/>
                </a:path>
              </a:pathLst>
            </a:custGeom>
            <a:solidFill>
              <a:srgbClr val="B0E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9C87BD9F-AB7C-9220-DED7-99320C32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126950" y="2023977"/>
              <a:ext cx="452111" cy="815074"/>
            </a:xfrm>
            <a:prstGeom prst="rect">
              <a:avLst/>
            </a:prstGeom>
          </p:spPr>
        </p:pic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E76B9BE1-D7A4-6786-29E8-24D0044F9CDA}"/>
              </a:ext>
            </a:extLst>
          </p:cNvPr>
          <p:cNvSpPr txBox="1"/>
          <p:nvPr/>
        </p:nvSpPr>
        <p:spPr>
          <a:xfrm>
            <a:off x="4934743" y="3812634"/>
            <a:ext cx="2990760" cy="14470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700">
                <a:solidFill>
                  <a:schemeClr val="accent4"/>
                </a:solidFill>
                <a:latin typeface="+mj-lt"/>
              </a:rPr>
              <a:t>[</a:t>
            </a:r>
            <a:r>
              <a:rPr lang="de-DE" sz="1700" err="1">
                <a:solidFill>
                  <a:schemeClr val="accent4"/>
                </a:solidFill>
                <a:latin typeface="+mj-lt"/>
              </a:rPr>
              <a:t>Ansprechpartner:in</a:t>
            </a:r>
            <a:br>
              <a:rPr lang="de-DE" sz="1700">
                <a:solidFill>
                  <a:schemeClr val="accent4"/>
                </a:solidFill>
                <a:latin typeface="+mj-lt"/>
              </a:rPr>
            </a:br>
            <a:r>
              <a:rPr lang="de-DE" sz="1700">
                <a:solidFill>
                  <a:schemeClr val="accent4"/>
                </a:solidFill>
                <a:latin typeface="+mj-lt"/>
              </a:rPr>
              <a:t>im Unternehmen]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>
                <a:solidFill>
                  <a:schemeClr val="accent4"/>
                </a:solidFill>
              </a:rPr>
              <a:t>T. [xxx]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>
                <a:solidFill>
                  <a:schemeClr val="accent4"/>
                </a:solidFill>
              </a:rPr>
              <a:t>M. [xxx] 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670D44-D509-1DDC-3D1E-F9C47510A5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13938" y="1965230"/>
            <a:ext cx="1404620" cy="1404620"/>
            <a:chOff x="8650696" y="1738303"/>
            <a:chExt cx="1404620" cy="1404620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22E8CAC-762A-79A6-4A4A-C3B61D597551}"/>
                </a:ext>
              </a:extLst>
            </p:cNvPr>
            <p:cNvSpPr/>
            <p:nvPr/>
          </p:nvSpPr>
          <p:spPr>
            <a:xfrm>
              <a:off x="8650696" y="1738303"/>
              <a:ext cx="1404620" cy="1404620"/>
            </a:xfrm>
            <a:custGeom>
              <a:avLst/>
              <a:gdLst/>
              <a:ahLst/>
              <a:cxnLst/>
              <a:rect l="l" t="t" r="r" b="b"/>
              <a:pathLst>
                <a:path w="1404620" h="1404620">
                  <a:moveTo>
                    <a:pt x="702005" y="0"/>
                  </a:moveTo>
                  <a:lnTo>
                    <a:pt x="653941" y="1619"/>
                  </a:lnTo>
                  <a:lnTo>
                    <a:pt x="606747" y="6408"/>
                  </a:lnTo>
                  <a:lnTo>
                    <a:pt x="560527" y="14262"/>
                  </a:lnTo>
                  <a:lnTo>
                    <a:pt x="515384" y="25076"/>
                  </a:lnTo>
                  <a:lnTo>
                    <a:pt x="471425" y="38746"/>
                  </a:lnTo>
                  <a:lnTo>
                    <a:pt x="428753" y="55167"/>
                  </a:lnTo>
                  <a:lnTo>
                    <a:pt x="387473" y="74234"/>
                  </a:lnTo>
                  <a:lnTo>
                    <a:pt x="347690" y="95844"/>
                  </a:lnTo>
                  <a:lnTo>
                    <a:pt x="309507" y="119891"/>
                  </a:lnTo>
                  <a:lnTo>
                    <a:pt x="273031" y="146271"/>
                  </a:lnTo>
                  <a:lnTo>
                    <a:pt x="238364" y="174879"/>
                  </a:lnTo>
                  <a:lnTo>
                    <a:pt x="205612" y="205611"/>
                  </a:lnTo>
                  <a:lnTo>
                    <a:pt x="174880" y="238362"/>
                  </a:lnTo>
                  <a:lnTo>
                    <a:pt x="146271" y="273028"/>
                  </a:lnTo>
                  <a:lnTo>
                    <a:pt x="119891" y="309504"/>
                  </a:lnTo>
                  <a:lnTo>
                    <a:pt x="95844" y="347686"/>
                  </a:lnTo>
                  <a:lnTo>
                    <a:pt x="74234" y="387469"/>
                  </a:lnTo>
                  <a:lnTo>
                    <a:pt x="55167" y="428748"/>
                  </a:lnTo>
                  <a:lnTo>
                    <a:pt x="38746" y="471419"/>
                  </a:lnTo>
                  <a:lnTo>
                    <a:pt x="25076" y="515377"/>
                  </a:lnTo>
                  <a:lnTo>
                    <a:pt x="14262" y="560518"/>
                  </a:lnTo>
                  <a:lnTo>
                    <a:pt x="6408" y="606737"/>
                  </a:lnTo>
                  <a:lnTo>
                    <a:pt x="1619" y="653930"/>
                  </a:lnTo>
                  <a:lnTo>
                    <a:pt x="0" y="701992"/>
                  </a:lnTo>
                  <a:lnTo>
                    <a:pt x="1619" y="750055"/>
                  </a:lnTo>
                  <a:lnTo>
                    <a:pt x="6408" y="797250"/>
                  </a:lnTo>
                  <a:lnTo>
                    <a:pt x="14262" y="843470"/>
                  </a:lnTo>
                  <a:lnTo>
                    <a:pt x="25076" y="888612"/>
                  </a:lnTo>
                  <a:lnTo>
                    <a:pt x="38746" y="932572"/>
                  </a:lnTo>
                  <a:lnTo>
                    <a:pt x="55167" y="975244"/>
                  </a:lnTo>
                  <a:lnTo>
                    <a:pt x="74234" y="1016524"/>
                  </a:lnTo>
                  <a:lnTo>
                    <a:pt x="95844" y="1056307"/>
                  </a:lnTo>
                  <a:lnTo>
                    <a:pt x="119891" y="1094489"/>
                  </a:lnTo>
                  <a:lnTo>
                    <a:pt x="146271" y="1130966"/>
                  </a:lnTo>
                  <a:lnTo>
                    <a:pt x="174880" y="1165632"/>
                  </a:lnTo>
                  <a:lnTo>
                    <a:pt x="205612" y="1198384"/>
                  </a:lnTo>
                  <a:lnTo>
                    <a:pt x="238364" y="1229117"/>
                  </a:lnTo>
                  <a:lnTo>
                    <a:pt x="273031" y="1257725"/>
                  </a:lnTo>
                  <a:lnTo>
                    <a:pt x="309507" y="1284105"/>
                  </a:lnTo>
                  <a:lnTo>
                    <a:pt x="347690" y="1308153"/>
                  </a:lnTo>
                  <a:lnTo>
                    <a:pt x="387473" y="1329762"/>
                  </a:lnTo>
                  <a:lnTo>
                    <a:pt x="428753" y="1348830"/>
                  </a:lnTo>
                  <a:lnTo>
                    <a:pt x="471425" y="1365251"/>
                  </a:lnTo>
                  <a:lnTo>
                    <a:pt x="515384" y="1378921"/>
                  </a:lnTo>
                  <a:lnTo>
                    <a:pt x="560527" y="1389735"/>
                  </a:lnTo>
                  <a:lnTo>
                    <a:pt x="606747" y="1397589"/>
                  </a:lnTo>
                  <a:lnTo>
                    <a:pt x="653941" y="1402378"/>
                  </a:lnTo>
                  <a:lnTo>
                    <a:pt x="702005" y="1403997"/>
                  </a:lnTo>
                  <a:lnTo>
                    <a:pt x="750068" y="1402378"/>
                  </a:lnTo>
                  <a:lnTo>
                    <a:pt x="797262" y="1397589"/>
                  </a:lnTo>
                  <a:lnTo>
                    <a:pt x="843483" y="1389735"/>
                  </a:lnTo>
                  <a:lnTo>
                    <a:pt x="888625" y="1378921"/>
                  </a:lnTo>
                  <a:lnTo>
                    <a:pt x="932584" y="1365251"/>
                  </a:lnTo>
                  <a:lnTo>
                    <a:pt x="975256" y="1348830"/>
                  </a:lnTo>
                  <a:lnTo>
                    <a:pt x="1016536" y="1329762"/>
                  </a:lnTo>
                  <a:lnTo>
                    <a:pt x="1056320" y="1308153"/>
                  </a:lnTo>
                  <a:lnTo>
                    <a:pt x="1094502" y="1284105"/>
                  </a:lnTo>
                  <a:lnTo>
                    <a:pt x="1130979" y="1257725"/>
                  </a:lnTo>
                  <a:lnTo>
                    <a:pt x="1165645" y="1229117"/>
                  </a:lnTo>
                  <a:lnTo>
                    <a:pt x="1198397" y="1198384"/>
                  </a:lnTo>
                  <a:lnTo>
                    <a:pt x="1229129" y="1165632"/>
                  </a:lnTo>
                  <a:lnTo>
                    <a:pt x="1257738" y="1130966"/>
                  </a:lnTo>
                  <a:lnTo>
                    <a:pt x="1284118" y="1094489"/>
                  </a:lnTo>
                  <a:lnTo>
                    <a:pt x="1308165" y="1056307"/>
                  </a:lnTo>
                  <a:lnTo>
                    <a:pt x="1329775" y="1016524"/>
                  </a:lnTo>
                  <a:lnTo>
                    <a:pt x="1348843" y="975244"/>
                  </a:lnTo>
                  <a:lnTo>
                    <a:pt x="1365264" y="932572"/>
                  </a:lnTo>
                  <a:lnTo>
                    <a:pt x="1378934" y="888612"/>
                  </a:lnTo>
                  <a:lnTo>
                    <a:pt x="1389748" y="843470"/>
                  </a:lnTo>
                  <a:lnTo>
                    <a:pt x="1397601" y="797250"/>
                  </a:lnTo>
                  <a:lnTo>
                    <a:pt x="1402390" y="750055"/>
                  </a:lnTo>
                  <a:lnTo>
                    <a:pt x="1404010" y="701992"/>
                  </a:lnTo>
                  <a:lnTo>
                    <a:pt x="1402390" y="653930"/>
                  </a:lnTo>
                  <a:lnTo>
                    <a:pt x="1397601" y="606737"/>
                  </a:lnTo>
                  <a:lnTo>
                    <a:pt x="1389748" y="560518"/>
                  </a:lnTo>
                  <a:lnTo>
                    <a:pt x="1378934" y="515377"/>
                  </a:lnTo>
                  <a:lnTo>
                    <a:pt x="1365264" y="471419"/>
                  </a:lnTo>
                  <a:lnTo>
                    <a:pt x="1348843" y="428748"/>
                  </a:lnTo>
                  <a:lnTo>
                    <a:pt x="1329775" y="387469"/>
                  </a:lnTo>
                  <a:lnTo>
                    <a:pt x="1308165" y="347686"/>
                  </a:lnTo>
                  <a:lnTo>
                    <a:pt x="1284118" y="309504"/>
                  </a:lnTo>
                  <a:lnTo>
                    <a:pt x="1257738" y="273028"/>
                  </a:lnTo>
                  <a:lnTo>
                    <a:pt x="1229129" y="238362"/>
                  </a:lnTo>
                  <a:lnTo>
                    <a:pt x="1198397" y="205611"/>
                  </a:lnTo>
                  <a:lnTo>
                    <a:pt x="1165645" y="174879"/>
                  </a:lnTo>
                  <a:lnTo>
                    <a:pt x="1130979" y="146271"/>
                  </a:lnTo>
                  <a:lnTo>
                    <a:pt x="1094502" y="119891"/>
                  </a:lnTo>
                  <a:lnTo>
                    <a:pt x="1056320" y="95844"/>
                  </a:lnTo>
                  <a:lnTo>
                    <a:pt x="1016536" y="74234"/>
                  </a:lnTo>
                  <a:lnTo>
                    <a:pt x="975256" y="55167"/>
                  </a:lnTo>
                  <a:lnTo>
                    <a:pt x="932584" y="38746"/>
                  </a:lnTo>
                  <a:lnTo>
                    <a:pt x="888625" y="25076"/>
                  </a:lnTo>
                  <a:lnTo>
                    <a:pt x="843483" y="14262"/>
                  </a:lnTo>
                  <a:lnTo>
                    <a:pt x="797262" y="6408"/>
                  </a:lnTo>
                  <a:lnTo>
                    <a:pt x="750068" y="1619"/>
                  </a:lnTo>
                  <a:lnTo>
                    <a:pt x="702005" y="0"/>
                  </a:lnTo>
                  <a:close/>
                </a:path>
              </a:pathLst>
            </a:custGeom>
            <a:solidFill>
              <a:srgbClr val="B0E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A1994DC0-66D6-E884-180D-5DF58CD42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126950" y="2023977"/>
              <a:ext cx="452111" cy="815074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8480293F-0D54-90D5-0238-3263820CBF08}"/>
              </a:ext>
            </a:extLst>
          </p:cNvPr>
          <p:cNvSpPr txBox="1"/>
          <p:nvPr/>
        </p:nvSpPr>
        <p:spPr>
          <a:xfrm>
            <a:off x="8227615" y="3812633"/>
            <a:ext cx="2990760" cy="14470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1700">
                <a:solidFill>
                  <a:schemeClr val="accent4"/>
                </a:solidFill>
                <a:latin typeface="+mj-lt"/>
              </a:rPr>
              <a:t>JobRad</a:t>
            </a:r>
            <a:r>
              <a:rPr lang="de-DE" sz="1700" cap="small" baseline="30000">
                <a:solidFill>
                  <a:schemeClr val="accent4"/>
                </a:solidFill>
                <a:latin typeface="+mj-lt"/>
              </a:rPr>
              <a:t>®</a:t>
            </a:r>
            <a:r>
              <a:rPr lang="de-DE" sz="1700" b="1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e-DE" sz="1700">
                <a:solidFill>
                  <a:schemeClr val="accent4"/>
                </a:solidFill>
                <a:latin typeface="+mj-lt"/>
              </a:rPr>
              <a:t>Support-Team                                       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>
                <a:solidFill>
                  <a:schemeClr val="accent4"/>
                </a:solidFill>
              </a:rPr>
              <a:t>                                                                    T. 0761 205515-0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>
                <a:solidFill>
                  <a:schemeClr val="accent4"/>
                </a:solidFill>
              </a:rPr>
              <a:t>support@jobrad.org</a:t>
            </a:r>
          </a:p>
        </p:txBody>
      </p:sp>
    </p:spTree>
    <p:extLst>
      <p:ext uri="{BB962C8B-B14F-4D97-AF65-F5344CB8AC3E}">
        <p14:creationId xmlns:p14="http://schemas.microsoft.com/office/powerpoint/2010/main" val="149604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kaler Textplatzhalter 8">
            <a:extLst>
              <a:ext uri="{FF2B5EF4-FFF2-40B4-BE49-F238E27FC236}">
                <a16:creationId xmlns:a16="http://schemas.microsoft.com/office/drawing/2014/main" id="{71CCF4E3-BA98-C00D-5359-5DAA19FDBFE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027988" y="323850"/>
            <a:ext cx="3095625" cy="4248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324000" rtl="0" eaLnBrk="1" fontAlgn="auto" latinLnBrk="0" hangingPunct="1">
              <a:lnSpc>
                <a:spcPts val="5000"/>
              </a:lnSpc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4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Life </a:t>
            </a:r>
            <a:r>
              <a:rPr kumimoji="0" lang="de-DE" sz="4800" b="0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</a:t>
            </a:r>
            <a:r>
              <a:rPr kumimoji="0" lang="de-DE" sz="4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 </a:t>
            </a:r>
            <a:r>
              <a:rPr kumimoji="0" lang="de-DE" sz="4800" b="0" i="0" u="none" strike="noStrike" kern="1200" cap="none" spc="0" normalizeH="0" baseline="0" noProof="0" err="1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beautiful</a:t>
            </a:r>
            <a:r>
              <a:rPr lang="de-DE" sz="4800">
                <a:solidFill>
                  <a:schemeClr val="accent3"/>
                </a:solidFill>
                <a:ea typeface="+mn-ea"/>
                <a:cs typeface="+mn-cs"/>
              </a:rPr>
              <a:t> </a:t>
            </a:r>
            <a:r>
              <a:rPr lang="de-DE" sz="4800" err="1">
                <a:solidFill>
                  <a:schemeClr val="accent3"/>
                </a:solidFill>
                <a:ea typeface="+mn-ea"/>
                <a:cs typeface="+mn-cs"/>
              </a:rPr>
              <a:t>ride</a:t>
            </a:r>
            <a:r>
              <a:rPr kumimoji="0" lang="de-DE" sz="4800" b="0" i="0" u="none" strike="noStrike" kern="1200" cap="none" spc="0" normalizeH="0" baseline="0" noProof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pic>
        <p:nvPicPr>
          <p:cNvPr id="5" name="Bildplatzhalter 5">
            <a:extLst>
              <a:ext uri="{FF2B5EF4-FFF2-40B4-BE49-F238E27FC236}">
                <a16:creationId xmlns:a16="http://schemas.microsoft.com/office/drawing/2014/main" id="{35831944-6C0E-A3E9-E937-CB9A41FCC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632000" cy="6480175"/>
          </a:xfrm>
          <a:prstGeom prst="rect">
            <a:avLst/>
          </a:prstGeom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D44C26B-6871-E67A-A7DD-68CA33760B13}"/>
              </a:ext>
            </a:extLst>
          </p:cNvPr>
          <p:cNvSpPr txBox="1"/>
          <p:nvPr/>
        </p:nvSpPr>
        <p:spPr>
          <a:xfrm rot="16200000">
            <a:off x="10642746" y="5595679"/>
            <a:ext cx="1490613" cy="18466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de-DE" sz="600"/>
              <a:t>270-04.2026</a:t>
            </a:r>
          </a:p>
        </p:txBody>
      </p:sp>
      <p:grpSp>
        <p:nvGrpSpPr>
          <p:cNvPr id="18" name="Social Media Icons">
            <a:extLst>
              <a:ext uri="{FF2B5EF4-FFF2-40B4-BE49-F238E27FC236}">
                <a16:creationId xmlns:a16="http://schemas.microsoft.com/office/drawing/2014/main" id="{70827603-D1BE-19AA-B0AF-4B04120427F8}"/>
              </a:ext>
            </a:extLst>
          </p:cNvPr>
          <p:cNvGrpSpPr>
            <a:grpSpLocks noChangeAspect="1"/>
          </p:cNvGrpSpPr>
          <p:nvPr/>
        </p:nvGrpSpPr>
        <p:grpSpPr>
          <a:xfrm>
            <a:off x="8027988" y="4753064"/>
            <a:ext cx="3095625" cy="646936"/>
            <a:chOff x="8027988" y="4753064"/>
            <a:chExt cx="3095625" cy="646936"/>
          </a:xfrm>
        </p:grpSpPr>
        <p:sp>
          <p:nvSpPr>
            <p:cNvPr id="19" name="Instagram">
              <a:hlinkClick r:id="rId3"/>
              <a:extLst>
                <a:ext uri="{FF2B5EF4-FFF2-40B4-BE49-F238E27FC236}">
                  <a16:creationId xmlns:a16="http://schemas.microsoft.com/office/drawing/2014/main" id="{39726617-A827-02CA-A8E8-5F0FEF4D8278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9497630" y="5148000"/>
              <a:ext cx="250758" cy="252000"/>
            </a:xfrm>
            <a:custGeom>
              <a:avLst/>
              <a:gdLst>
                <a:gd name="T0" fmla="*/ 1366 w 4651"/>
                <a:gd name="T1" fmla="*/ 14 h 4651"/>
                <a:gd name="T2" fmla="*/ 390 w 4651"/>
                <a:gd name="T3" fmla="*/ 391 h 4651"/>
                <a:gd name="T4" fmla="*/ 14 w 4651"/>
                <a:gd name="T5" fmla="*/ 1367 h 4651"/>
                <a:gd name="T6" fmla="*/ 14 w 4651"/>
                <a:gd name="T7" fmla="*/ 3284 h 4651"/>
                <a:gd name="T8" fmla="*/ 390 w 4651"/>
                <a:gd name="T9" fmla="*/ 4261 h 4651"/>
                <a:gd name="T10" fmla="*/ 1366 w 4651"/>
                <a:gd name="T11" fmla="*/ 4637 h 4651"/>
                <a:gd name="T12" fmla="*/ 3284 w 4651"/>
                <a:gd name="T13" fmla="*/ 4637 h 4651"/>
                <a:gd name="T14" fmla="*/ 4260 w 4651"/>
                <a:gd name="T15" fmla="*/ 4261 h 4651"/>
                <a:gd name="T16" fmla="*/ 4637 w 4651"/>
                <a:gd name="T17" fmla="*/ 3284 h 4651"/>
                <a:gd name="T18" fmla="*/ 4637 w 4651"/>
                <a:gd name="T19" fmla="*/ 1367 h 4651"/>
                <a:gd name="T20" fmla="*/ 4260 w 4651"/>
                <a:gd name="T21" fmla="*/ 391 h 4651"/>
                <a:gd name="T22" fmla="*/ 3284 w 4651"/>
                <a:gd name="T23" fmla="*/ 14 h 4651"/>
                <a:gd name="T24" fmla="*/ 3846 w 4651"/>
                <a:gd name="T25" fmla="*/ 1084 h 4651"/>
                <a:gd name="T26" fmla="*/ 3288 w 4651"/>
                <a:gd name="T27" fmla="*/ 1084 h 4651"/>
                <a:gd name="T28" fmla="*/ 3846 w 4651"/>
                <a:gd name="T29" fmla="*/ 1084 h 4651"/>
                <a:gd name="T30" fmla="*/ 1550 w 4651"/>
                <a:gd name="T31" fmla="*/ 2326 h 4651"/>
                <a:gd name="T32" fmla="*/ 3100 w 4651"/>
                <a:gd name="T33" fmla="*/ 2326 h 4651"/>
                <a:gd name="T34" fmla="*/ 2325 w 4651"/>
                <a:gd name="T35" fmla="*/ 1132 h 4651"/>
                <a:gd name="T36" fmla="*/ 2325 w 4651"/>
                <a:gd name="T37" fmla="*/ 3520 h 4651"/>
                <a:gd name="T38" fmla="*/ 2325 w 4651"/>
                <a:gd name="T39" fmla="*/ 1132 h 4651"/>
                <a:gd name="T40" fmla="*/ 3265 w 4651"/>
                <a:gd name="T41" fmla="*/ 433 h 4651"/>
                <a:gd name="T42" fmla="*/ 3964 w 4651"/>
                <a:gd name="T43" fmla="*/ 687 h 4651"/>
                <a:gd name="T44" fmla="*/ 4218 w 4651"/>
                <a:gd name="T45" fmla="*/ 1386 h 4651"/>
                <a:gd name="T46" fmla="*/ 4218 w 4651"/>
                <a:gd name="T47" fmla="*/ 3265 h 4651"/>
                <a:gd name="T48" fmla="*/ 3964 w 4651"/>
                <a:gd name="T49" fmla="*/ 3965 h 4651"/>
                <a:gd name="T50" fmla="*/ 3265 w 4651"/>
                <a:gd name="T51" fmla="*/ 4218 h 4651"/>
                <a:gd name="T52" fmla="*/ 1386 w 4651"/>
                <a:gd name="T53" fmla="*/ 4218 h 4651"/>
                <a:gd name="T54" fmla="*/ 687 w 4651"/>
                <a:gd name="T55" fmla="*/ 3965 h 4651"/>
                <a:gd name="T56" fmla="*/ 432 w 4651"/>
                <a:gd name="T57" fmla="*/ 3265 h 4651"/>
                <a:gd name="T58" fmla="*/ 432 w 4651"/>
                <a:gd name="T59" fmla="*/ 1386 h 4651"/>
                <a:gd name="T60" fmla="*/ 687 w 4651"/>
                <a:gd name="T61" fmla="*/ 687 h 4651"/>
                <a:gd name="T62" fmla="*/ 1386 w 4651"/>
                <a:gd name="T63" fmla="*/ 433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51" h="4651">
                  <a:moveTo>
                    <a:pt x="2325" y="0"/>
                  </a:moveTo>
                  <a:cubicBezTo>
                    <a:pt x="1694" y="0"/>
                    <a:pt x="1615" y="3"/>
                    <a:pt x="1366" y="14"/>
                  </a:cubicBezTo>
                  <a:cubicBezTo>
                    <a:pt x="1119" y="26"/>
                    <a:pt x="950" y="65"/>
                    <a:pt x="802" y="122"/>
                  </a:cubicBezTo>
                  <a:cubicBezTo>
                    <a:pt x="649" y="182"/>
                    <a:pt x="519" y="261"/>
                    <a:pt x="390" y="391"/>
                  </a:cubicBezTo>
                  <a:cubicBezTo>
                    <a:pt x="261" y="520"/>
                    <a:pt x="181" y="649"/>
                    <a:pt x="122" y="802"/>
                  </a:cubicBezTo>
                  <a:cubicBezTo>
                    <a:pt x="65" y="950"/>
                    <a:pt x="25" y="1119"/>
                    <a:pt x="14" y="1367"/>
                  </a:cubicBezTo>
                  <a:cubicBezTo>
                    <a:pt x="3" y="1615"/>
                    <a:pt x="0" y="1694"/>
                    <a:pt x="0" y="2326"/>
                  </a:cubicBezTo>
                  <a:cubicBezTo>
                    <a:pt x="0" y="2957"/>
                    <a:pt x="3" y="3036"/>
                    <a:pt x="14" y="3284"/>
                  </a:cubicBezTo>
                  <a:cubicBezTo>
                    <a:pt x="25" y="3532"/>
                    <a:pt x="65" y="3701"/>
                    <a:pt x="122" y="3849"/>
                  </a:cubicBezTo>
                  <a:cubicBezTo>
                    <a:pt x="181" y="4002"/>
                    <a:pt x="261" y="4132"/>
                    <a:pt x="390" y="4261"/>
                  </a:cubicBezTo>
                  <a:cubicBezTo>
                    <a:pt x="519" y="4390"/>
                    <a:pt x="649" y="4470"/>
                    <a:pt x="802" y="4529"/>
                  </a:cubicBezTo>
                  <a:cubicBezTo>
                    <a:pt x="950" y="4586"/>
                    <a:pt x="1119" y="4626"/>
                    <a:pt x="1366" y="4637"/>
                  </a:cubicBezTo>
                  <a:cubicBezTo>
                    <a:pt x="1615" y="4648"/>
                    <a:pt x="1694" y="4651"/>
                    <a:pt x="2325" y="4651"/>
                  </a:cubicBezTo>
                  <a:cubicBezTo>
                    <a:pt x="2957" y="4651"/>
                    <a:pt x="3036" y="4648"/>
                    <a:pt x="3284" y="4637"/>
                  </a:cubicBezTo>
                  <a:cubicBezTo>
                    <a:pt x="3532" y="4626"/>
                    <a:pt x="3701" y="4586"/>
                    <a:pt x="3849" y="4529"/>
                  </a:cubicBezTo>
                  <a:cubicBezTo>
                    <a:pt x="4001" y="4470"/>
                    <a:pt x="4131" y="4390"/>
                    <a:pt x="4260" y="4261"/>
                  </a:cubicBezTo>
                  <a:cubicBezTo>
                    <a:pt x="4390" y="4132"/>
                    <a:pt x="4469" y="4002"/>
                    <a:pt x="4529" y="3849"/>
                  </a:cubicBezTo>
                  <a:cubicBezTo>
                    <a:pt x="4586" y="3701"/>
                    <a:pt x="4625" y="3532"/>
                    <a:pt x="4637" y="3284"/>
                  </a:cubicBezTo>
                  <a:cubicBezTo>
                    <a:pt x="4648" y="3036"/>
                    <a:pt x="4651" y="2957"/>
                    <a:pt x="4651" y="2326"/>
                  </a:cubicBezTo>
                  <a:cubicBezTo>
                    <a:pt x="4651" y="1694"/>
                    <a:pt x="4648" y="1615"/>
                    <a:pt x="4637" y="1367"/>
                  </a:cubicBezTo>
                  <a:cubicBezTo>
                    <a:pt x="4625" y="1119"/>
                    <a:pt x="4586" y="950"/>
                    <a:pt x="4529" y="802"/>
                  </a:cubicBezTo>
                  <a:cubicBezTo>
                    <a:pt x="4469" y="649"/>
                    <a:pt x="4390" y="520"/>
                    <a:pt x="4260" y="391"/>
                  </a:cubicBezTo>
                  <a:cubicBezTo>
                    <a:pt x="4131" y="261"/>
                    <a:pt x="4001" y="182"/>
                    <a:pt x="3849" y="122"/>
                  </a:cubicBezTo>
                  <a:cubicBezTo>
                    <a:pt x="3701" y="65"/>
                    <a:pt x="3532" y="26"/>
                    <a:pt x="3284" y="14"/>
                  </a:cubicBezTo>
                  <a:cubicBezTo>
                    <a:pt x="3036" y="3"/>
                    <a:pt x="2957" y="0"/>
                    <a:pt x="2325" y="0"/>
                  </a:cubicBezTo>
                  <a:close/>
                  <a:moveTo>
                    <a:pt x="3846" y="1084"/>
                  </a:moveTo>
                  <a:cubicBezTo>
                    <a:pt x="3846" y="1238"/>
                    <a:pt x="3721" y="1363"/>
                    <a:pt x="3567" y="1363"/>
                  </a:cubicBezTo>
                  <a:cubicBezTo>
                    <a:pt x="3413" y="1363"/>
                    <a:pt x="3288" y="1238"/>
                    <a:pt x="3288" y="1084"/>
                  </a:cubicBezTo>
                  <a:cubicBezTo>
                    <a:pt x="3288" y="930"/>
                    <a:pt x="3413" y="805"/>
                    <a:pt x="3567" y="805"/>
                  </a:cubicBezTo>
                  <a:cubicBezTo>
                    <a:pt x="3721" y="805"/>
                    <a:pt x="3846" y="930"/>
                    <a:pt x="3846" y="1084"/>
                  </a:cubicBezTo>
                  <a:close/>
                  <a:moveTo>
                    <a:pt x="2325" y="3101"/>
                  </a:moveTo>
                  <a:cubicBezTo>
                    <a:pt x="1897" y="3101"/>
                    <a:pt x="1550" y="2754"/>
                    <a:pt x="1550" y="2326"/>
                  </a:cubicBezTo>
                  <a:cubicBezTo>
                    <a:pt x="1550" y="1898"/>
                    <a:pt x="1897" y="1551"/>
                    <a:pt x="2325" y="1551"/>
                  </a:cubicBezTo>
                  <a:cubicBezTo>
                    <a:pt x="2753" y="1551"/>
                    <a:pt x="3100" y="1898"/>
                    <a:pt x="3100" y="2326"/>
                  </a:cubicBezTo>
                  <a:cubicBezTo>
                    <a:pt x="3100" y="2754"/>
                    <a:pt x="2753" y="3101"/>
                    <a:pt x="2325" y="3101"/>
                  </a:cubicBezTo>
                  <a:close/>
                  <a:moveTo>
                    <a:pt x="2325" y="1132"/>
                  </a:moveTo>
                  <a:cubicBezTo>
                    <a:pt x="1666" y="1132"/>
                    <a:pt x="1131" y="1666"/>
                    <a:pt x="1131" y="2326"/>
                  </a:cubicBezTo>
                  <a:cubicBezTo>
                    <a:pt x="1131" y="2985"/>
                    <a:pt x="1666" y="3520"/>
                    <a:pt x="2325" y="3520"/>
                  </a:cubicBezTo>
                  <a:cubicBezTo>
                    <a:pt x="2985" y="3520"/>
                    <a:pt x="3519" y="2985"/>
                    <a:pt x="3519" y="2326"/>
                  </a:cubicBezTo>
                  <a:cubicBezTo>
                    <a:pt x="3519" y="1666"/>
                    <a:pt x="2985" y="1132"/>
                    <a:pt x="2325" y="1132"/>
                  </a:cubicBezTo>
                  <a:close/>
                  <a:moveTo>
                    <a:pt x="2325" y="419"/>
                  </a:moveTo>
                  <a:cubicBezTo>
                    <a:pt x="2946" y="419"/>
                    <a:pt x="3020" y="421"/>
                    <a:pt x="3265" y="433"/>
                  </a:cubicBezTo>
                  <a:cubicBezTo>
                    <a:pt x="3492" y="443"/>
                    <a:pt x="3615" y="481"/>
                    <a:pt x="3697" y="513"/>
                  </a:cubicBezTo>
                  <a:cubicBezTo>
                    <a:pt x="3805" y="555"/>
                    <a:pt x="3883" y="605"/>
                    <a:pt x="3964" y="687"/>
                  </a:cubicBezTo>
                  <a:cubicBezTo>
                    <a:pt x="4046" y="768"/>
                    <a:pt x="4096" y="846"/>
                    <a:pt x="4138" y="954"/>
                  </a:cubicBezTo>
                  <a:cubicBezTo>
                    <a:pt x="4170" y="1036"/>
                    <a:pt x="4208" y="1159"/>
                    <a:pt x="4218" y="1386"/>
                  </a:cubicBezTo>
                  <a:cubicBezTo>
                    <a:pt x="4229" y="1631"/>
                    <a:pt x="4232" y="1705"/>
                    <a:pt x="4232" y="2326"/>
                  </a:cubicBezTo>
                  <a:cubicBezTo>
                    <a:pt x="4232" y="2947"/>
                    <a:pt x="4229" y="3020"/>
                    <a:pt x="4218" y="3265"/>
                  </a:cubicBezTo>
                  <a:cubicBezTo>
                    <a:pt x="4208" y="3492"/>
                    <a:pt x="4170" y="3615"/>
                    <a:pt x="4138" y="3697"/>
                  </a:cubicBezTo>
                  <a:cubicBezTo>
                    <a:pt x="4096" y="3806"/>
                    <a:pt x="4046" y="3883"/>
                    <a:pt x="3964" y="3965"/>
                  </a:cubicBezTo>
                  <a:cubicBezTo>
                    <a:pt x="3883" y="4046"/>
                    <a:pt x="3805" y="4096"/>
                    <a:pt x="3697" y="4138"/>
                  </a:cubicBezTo>
                  <a:cubicBezTo>
                    <a:pt x="3615" y="4170"/>
                    <a:pt x="3492" y="4208"/>
                    <a:pt x="3265" y="4218"/>
                  </a:cubicBezTo>
                  <a:cubicBezTo>
                    <a:pt x="3020" y="4230"/>
                    <a:pt x="2946" y="4232"/>
                    <a:pt x="2325" y="4232"/>
                  </a:cubicBezTo>
                  <a:cubicBezTo>
                    <a:pt x="1704" y="4232"/>
                    <a:pt x="1631" y="4230"/>
                    <a:pt x="1386" y="4218"/>
                  </a:cubicBezTo>
                  <a:cubicBezTo>
                    <a:pt x="1159" y="4208"/>
                    <a:pt x="1036" y="4170"/>
                    <a:pt x="954" y="4138"/>
                  </a:cubicBezTo>
                  <a:cubicBezTo>
                    <a:pt x="845" y="4096"/>
                    <a:pt x="768" y="4046"/>
                    <a:pt x="687" y="3965"/>
                  </a:cubicBezTo>
                  <a:cubicBezTo>
                    <a:pt x="605" y="3883"/>
                    <a:pt x="555" y="3806"/>
                    <a:pt x="512" y="3697"/>
                  </a:cubicBezTo>
                  <a:cubicBezTo>
                    <a:pt x="481" y="3615"/>
                    <a:pt x="443" y="3492"/>
                    <a:pt x="432" y="3265"/>
                  </a:cubicBezTo>
                  <a:cubicBezTo>
                    <a:pt x="421" y="3020"/>
                    <a:pt x="419" y="2947"/>
                    <a:pt x="419" y="2326"/>
                  </a:cubicBezTo>
                  <a:cubicBezTo>
                    <a:pt x="419" y="1705"/>
                    <a:pt x="421" y="1631"/>
                    <a:pt x="432" y="1386"/>
                  </a:cubicBezTo>
                  <a:cubicBezTo>
                    <a:pt x="443" y="1159"/>
                    <a:pt x="481" y="1036"/>
                    <a:pt x="512" y="954"/>
                  </a:cubicBezTo>
                  <a:cubicBezTo>
                    <a:pt x="555" y="846"/>
                    <a:pt x="605" y="768"/>
                    <a:pt x="687" y="687"/>
                  </a:cubicBezTo>
                  <a:cubicBezTo>
                    <a:pt x="768" y="605"/>
                    <a:pt x="845" y="555"/>
                    <a:pt x="954" y="513"/>
                  </a:cubicBezTo>
                  <a:cubicBezTo>
                    <a:pt x="1036" y="481"/>
                    <a:pt x="1159" y="443"/>
                    <a:pt x="1386" y="433"/>
                  </a:cubicBezTo>
                  <a:cubicBezTo>
                    <a:pt x="1631" y="421"/>
                    <a:pt x="1704" y="419"/>
                    <a:pt x="2325" y="41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20" name="Facebook">
              <a:hlinkClick r:id="rId4"/>
              <a:extLst>
                <a:ext uri="{FF2B5EF4-FFF2-40B4-BE49-F238E27FC236}">
                  <a16:creationId xmlns:a16="http://schemas.microsoft.com/office/drawing/2014/main" id="{DFEC97B1-4541-BF84-F5C5-3FABDBEE92CD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130019" y="5149241"/>
              <a:ext cx="252000" cy="249517"/>
            </a:xfrm>
            <a:custGeom>
              <a:avLst/>
              <a:gdLst>
                <a:gd name="T0" fmla="*/ 1858 w 4651"/>
                <a:gd name="T1" fmla="*/ 4604 h 4624"/>
                <a:gd name="T2" fmla="*/ 0 w 4651"/>
                <a:gd name="T3" fmla="*/ 2325 h 4624"/>
                <a:gd name="T4" fmla="*/ 0 w 4651"/>
                <a:gd name="T5" fmla="*/ 2325 h 4624"/>
                <a:gd name="T6" fmla="*/ 2326 w 4651"/>
                <a:gd name="T7" fmla="*/ 0 h 4624"/>
                <a:gd name="T8" fmla="*/ 2326 w 4651"/>
                <a:gd name="T9" fmla="*/ 0 h 4624"/>
                <a:gd name="T10" fmla="*/ 4651 w 4651"/>
                <a:gd name="T11" fmla="*/ 2325 h 4624"/>
                <a:gd name="T12" fmla="*/ 4651 w 4651"/>
                <a:gd name="T13" fmla="*/ 2325 h 4624"/>
                <a:gd name="T14" fmla="*/ 2680 w 4651"/>
                <a:gd name="T15" fmla="*/ 4624 h 4624"/>
                <a:gd name="T16" fmla="*/ 2680 w 4651"/>
                <a:gd name="T17" fmla="*/ 2961 h 4624"/>
                <a:gd name="T18" fmla="*/ 3254 w 4651"/>
                <a:gd name="T19" fmla="*/ 2961 h 4624"/>
                <a:gd name="T20" fmla="*/ 3315 w 4651"/>
                <a:gd name="T21" fmla="*/ 2271 h 4624"/>
                <a:gd name="T22" fmla="*/ 2680 w 4651"/>
                <a:gd name="T23" fmla="*/ 2271 h 4624"/>
                <a:gd name="T24" fmla="*/ 2680 w 4651"/>
                <a:gd name="T25" fmla="*/ 1879 h 4624"/>
                <a:gd name="T26" fmla="*/ 2870 w 4651"/>
                <a:gd name="T27" fmla="*/ 1652 h 4624"/>
                <a:gd name="T28" fmla="*/ 3315 w 4651"/>
                <a:gd name="T29" fmla="*/ 1652 h 4624"/>
                <a:gd name="T30" fmla="*/ 3315 w 4651"/>
                <a:gd name="T31" fmla="*/ 936 h 4624"/>
                <a:gd name="T32" fmla="*/ 2745 w 4651"/>
                <a:gd name="T33" fmla="*/ 936 h 4624"/>
                <a:gd name="T34" fmla="*/ 1858 w 4651"/>
                <a:gd name="T35" fmla="*/ 1722 h 4624"/>
                <a:gd name="T36" fmla="*/ 1858 w 4651"/>
                <a:gd name="T37" fmla="*/ 2271 h 4624"/>
                <a:gd name="T38" fmla="*/ 1430 w 4651"/>
                <a:gd name="T39" fmla="*/ 2271 h 4624"/>
                <a:gd name="T40" fmla="*/ 1430 w 4651"/>
                <a:gd name="T41" fmla="*/ 2969 h 4624"/>
                <a:gd name="T42" fmla="*/ 1858 w 4651"/>
                <a:gd name="T43" fmla="*/ 2969 h 4624"/>
                <a:gd name="T44" fmla="*/ 1858 w 4651"/>
                <a:gd name="T45" fmla="*/ 4604 h 4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51" h="4624">
                  <a:moveTo>
                    <a:pt x="1858" y="4604"/>
                  </a:moveTo>
                  <a:cubicBezTo>
                    <a:pt x="798" y="4387"/>
                    <a:pt x="0" y="3450"/>
                    <a:pt x="0" y="2325"/>
                  </a:cubicBezTo>
                  <a:lnTo>
                    <a:pt x="0" y="2325"/>
                  </a:lnTo>
                  <a:cubicBezTo>
                    <a:pt x="0" y="1041"/>
                    <a:pt x="1041" y="0"/>
                    <a:pt x="2326" y="0"/>
                  </a:cubicBezTo>
                  <a:lnTo>
                    <a:pt x="2326" y="0"/>
                  </a:lnTo>
                  <a:cubicBezTo>
                    <a:pt x="3610" y="0"/>
                    <a:pt x="4651" y="1041"/>
                    <a:pt x="4651" y="2325"/>
                  </a:cubicBezTo>
                  <a:lnTo>
                    <a:pt x="4651" y="2325"/>
                  </a:lnTo>
                  <a:cubicBezTo>
                    <a:pt x="4651" y="3489"/>
                    <a:pt x="3796" y="4453"/>
                    <a:pt x="2680" y="4624"/>
                  </a:cubicBezTo>
                  <a:lnTo>
                    <a:pt x="2680" y="2961"/>
                  </a:lnTo>
                  <a:lnTo>
                    <a:pt x="3254" y="2961"/>
                  </a:lnTo>
                  <a:lnTo>
                    <a:pt x="3315" y="2271"/>
                  </a:lnTo>
                  <a:lnTo>
                    <a:pt x="2680" y="2271"/>
                  </a:lnTo>
                  <a:cubicBezTo>
                    <a:pt x="2680" y="2271"/>
                    <a:pt x="2680" y="2014"/>
                    <a:pt x="2680" y="1879"/>
                  </a:cubicBezTo>
                  <a:cubicBezTo>
                    <a:pt x="2680" y="1716"/>
                    <a:pt x="2713" y="1652"/>
                    <a:pt x="2870" y="1652"/>
                  </a:cubicBezTo>
                  <a:cubicBezTo>
                    <a:pt x="2996" y="1652"/>
                    <a:pt x="3315" y="1652"/>
                    <a:pt x="3315" y="1652"/>
                  </a:cubicBezTo>
                  <a:lnTo>
                    <a:pt x="3315" y="936"/>
                  </a:lnTo>
                  <a:cubicBezTo>
                    <a:pt x="3315" y="936"/>
                    <a:pt x="2846" y="936"/>
                    <a:pt x="2745" y="936"/>
                  </a:cubicBezTo>
                  <a:cubicBezTo>
                    <a:pt x="2134" y="936"/>
                    <a:pt x="1858" y="1206"/>
                    <a:pt x="1858" y="1722"/>
                  </a:cubicBezTo>
                  <a:cubicBezTo>
                    <a:pt x="1858" y="2171"/>
                    <a:pt x="1858" y="2271"/>
                    <a:pt x="1858" y="2271"/>
                  </a:cubicBezTo>
                  <a:lnTo>
                    <a:pt x="1430" y="2271"/>
                  </a:lnTo>
                  <a:lnTo>
                    <a:pt x="1430" y="2969"/>
                  </a:lnTo>
                  <a:lnTo>
                    <a:pt x="1858" y="2969"/>
                  </a:lnTo>
                  <a:lnTo>
                    <a:pt x="1858" y="460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21" name="Xing">
              <a:hlinkClick r:id="rId5"/>
              <a:extLst>
                <a:ext uri="{FF2B5EF4-FFF2-40B4-BE49-F238E27FC236}">
                  <a16:creationId xmlns:a16="http://schemas.microsoft.com/office/drawing/2014/main" id="{C7D89421-9216-A476-AD9F-9B6BED03CB95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394370" y="5148000"/>
              <a:ext cx="224690" cy="252000"/>
            </a:xfrm>
            <a:custGeom>
              <a:avLst/>
              <a:gdLst>
                <a:gd name="T0" fmla="*/ 272 w 4158"/>
                <a:gd name="T1" fmla="*/ 898 h 4651"/>
                <a:gd name="T2" fmla="*/ 820 w 4158"/>
                <a:gd name="T3" fmla="*/ 1870 h 4651"/>
                <a:gd name="T4" fmla="*/ 0 w 4158"/>
                <a:gd name="T5" fmla="*/ 3304 h 4651"/>
                <a:gd name="T6" fmla="*/ 978 w 4158"/>
                <a:gd name="T7" fmla="*/ 3304 h 4651"/>
                <a:gd name="T8" fmla="*/ 1792 w 4158"/>
                <a:gd name="T9" fmla="*/ 1870 h 4651"/>
                <a:gd name="T10" fmla="*/ 1244 w 4158"/>
                <a:gd name="T11" fmla="*/ 898 h 4651"/>
                <a:gd name="T12" fmla="*/ 272 w 4158"/>
                <a:gd name="T13" fmla="*/ 898 h 4651"/>
                <a:gd name="T14" fmla="*/ 3182 w 4158"/>
                <a:gd name="T15" fmla="*/ 0 h 4651"/>
                <a:gd name="T16" fmla="*/ 1602 w 4158"/>
                <a:gd name="T17" fmla="*/ 2797 h 4651"/>
                <a:gd name="T18" fmla="*/ 2621 w 4158"/>
                <a:gd name="T19" fmla="*/ 4651 h 4651"/>
                <a:gd name="T20" fmla="*/ 3613 w 4158"/>
                <a:gd name="T21" fmla="*/ 4651 h 4651"/>
                <a:gd name="T22" fmla="*/ 2576 w 4158"/>
                <a:gd name="T23" fmla="*/ 2797 h 4651"/>
                <a:gd name="T24" fmla="*/ 4158 w 4158"/>
                <a:gd name="T25" fmla="*/ 0 h 4651"/>
                <a:gd name="T26" fmla="*/ 3182 w 4158"/>
                <a:gd name="T27" fmla="*/ 0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58" h="4651">
                  <a:moveTo>
                    <a:pt x="272" y="898"/>
                  </a:moveTo>
                  <a:lnTo>
                    <a:pt x="820" y="1870"/>
                  </a:lnTo>
                  <a:lnTo>
                    <a:pt x="0" y="3304"/>
                  </a:lnTo>
                  <a:lnTo>
                    <a:pt x="978" y="3304"/>
                  </a:lnTo>
                  <a:lnTo>
                    <a:pt x="1792" y="1870"/>
                  </a:lnTo>
                  <a:lnTo>
                    <a:pt x="1244" y="898"/>
                  </a:lnTo>
                  <a:lnTo>
                    <a:pt x="272" y="898"/>
                  </a:lnTo>
                  <a:close/>
                  <a:moveTo>
                    <a:pt x="3182" y="0"/>
                  </a:moveTo>
                  <a:lnTo>
                    <a:pt x="1602" y="2797"/>
                  </a:lnTo>
                  <a:lnTo>
                    <a:pt x="2621" y="4651"/>
                  </a:lnTo>
                  <a:lnTo>
                    <a:pt x="3613" y="4651"/>
                  </a:lnTo>
                  <a:lnTo>
                    <a:pt x="2576" y="2797"/>
                  </a:lnTo>
                  <a:lnTo>
                    <a:pt x="4158" y="0"/>
                  </a:lnTo>
                  <a:lnTo>
                    <a:pt x="318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22" name="YouTube">
              <a:hlinkClick r:id="rId6"/>
              <a:extLst>
                <a:ext uri="{FF2B5EF4-FFF2-40B4-BE49-F238E27FC236}">
                  <a16:creationId xmlns:a16="http://schemas.microsoft.com/office/drawing/2014/main" id="{A9384B49-B031-9E7C-B2C9-F63FDBB85069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734671" y="5175471"/>
              <a:ext cx="279737" cy="197056"/>
            </a:xfrm>
            <a:custGeom>
              <a:avLst/>
              <a:gdLst>
                <a:gd name="T0" fmla="*/ 4570 w 4667"/>
                <a:gd name="T1" fmla="*/ 513 h 3288"/>
                <a:gd name="T2" fmla="*/ 4157 w 4667"/>
                <a:gd name="T3" fmla="*/ 98 h 3288"/>
                <a:gd name="T4" fmla="*/ 2334 w 4667"/>
                <a:gd name="T5" fmla="*/ 0 h 3288"/>
                <a:gd name="T6" fmla="*/ 511 w 4667"/>
                <a:gd name="T7" fmla="*/ 98 h 3288"/>
                <a:gd name="T8" fmla="*/ 98 w 4667"/>
                <a:gd name="T9" fmla="*/ 513 h 3288"/>
                <a:gd name="T10" fmla="*/ 0 w 4667"/>
                <a:gd name="T11" fmla="*/ 1644 h 3288"/>
                <a:gd name="T12" fmla="*/ 98 w 4667"/>
                <a:gd name="T13" fmla="*/ 2774 h 3288"/>
                <a:gd name="T14" fmla="*/ 511 w 4667"/>
                <a:gd name="T15" fmla="*/ 3190 h 3288"/>
                <a:gd name="T16" fmla="*/ 2334 w 4667"/>
                <a:gd name="T17" fmla="*/ 3288 h 3288"/>
                <a:gd name="T18" fmla="*/ 4157 w 4667"/>
                <a:gd name="T19" fmla="*/ 3190 h 3288"/>
                <a:gd name="T20" fmla="*/ 4570 w 4667"/>
                <a:gd name="T21" fmla="*/ 2774 h 3288"/>
                <a:gd name="T22" fmla="*/ 4667 w 4667"/>
                <a:gd name="T23" fmla="*/ 1644 h 3288"/>
                <a:gd name="T24" fmla="*/ 4570 w 4667"/>
                <a:gd name="T25" fmla="*/ 513 h 3288"/>
                <a:gd name="T26" fmla="*/ 1857 w 4667"/>
                <a:gd name="T27" fmla="*/ 2338 h 3288"/>
                <a:gd name="T28" fmla="*/ 1857 w 4667"/>
                <a:gd name="T29" fmla="*/ 950 h 3288"/>
                <a:gd name="T30" fmla="*/ 3076 w 4667"/>
                <a:gd name="T31" fmla="*/ 1644 h 3288"/>
                <a:gd name="T32" fmla="*/ 1857 w 4667"/>
                <a:gd name="T33" fmla="*/ 2338 h 3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67" h="3288">
                  <a:moveTo>
                    <a:pt x="4570" y="513"/>
                  </a:moveTo>
                  <a:cubicBezTo>
                    <a:pt x="4516" y="311"/>
                    <a:pt x="4358" y="152"/>
                    <a:pt x="4157" y="98"/>
                  </a:cubicBezTo>
                  <a:cubicBezTo>
                    <a:pt x="3793" y="0"/>
                    <a:pt x="2334" y="0"/>
                    <a:pt x="2334" y="0"/>
                  </a:cubicBezTo>
                  <a:cubicBezTo>
                    <a:pt x="2334" y="0"/>
                    <a:pt x="874" y="0"/>
                    <a:pt x="511" y="98"/>
                  </a:cubicBezTo>
                  <a:cubicBezTo>
                    <a:pt x="310" y="152"/>
                    <a:pt x="152" y="311"/>
                    <a:pt x="98" y="513"/>
                  </a:cubicBezTo>
                  <a:cubicBezTo>
                    <a:pt x="0" y="880"/>
                    <a:pt x="0" y="1644"/>
                    <a:pt x="0" y="1644"/>
                  </a:cubicBezTo>
                  <a:cubicBezTo>
                    <a:pt x="0" y="1644"/>
                    <a:pt x="0" y="2408"/>
                    <a:pt x="98" y="2774"/>
                  </a:cubicBezTo>
                  <a:cubicBezTo>
                    <a:pt x="152" y="2977"/>
                    <a:pt x="310" y="3136"/>
                    <a:pt x="511" y="3190"/>
                  </a:cubicBezTo>
                  <a:cubicBezTo>
                    <a:pt x="874" y="3288"/>
                    <a:pt x="2334" y="3288"/>
                    <a:pt x="2334" y="3288"/>
                  </a:cubicBezTo>
                  <a:cubicBezTo>
                    <a:pt x="2334" y="3288"/>
                    <a:pt x="3793" y="3288"/>
                    <a:pt x="4157" y="3190"/>
                  </a:cubicBezTo>
                  <a:cubicBezTo>
                    <a:pt x="4358" y="3136"/>
                    <a:pt x="4516" y="2977"/>
                    <a:pt x="4570" y="2774"/>
                  </a:cubicBezTo>
                  <a:cubicBezTo>
                    <a:pt x="4667" y="2408"/>
                    <a:pt x="4667" y="1644"/>
                    <a:pt x="4667" y="1644"/>
                  </a:cubicBezTo>
                  <a:cubicBezTo>
                    <a:pt x="4667" y="1644"/>
                    <a:pt x="4667" y="880"/>
                    <a:pt x="4570" y="513"/>
                  </a:cubicBezTo>
                  <a:close/>
                  <a:moveTo>
                    <a:pt x="1857" y="2338"/>
                  </a:moveTo>
                  <a:lnTo>
                    <a:pt x="1857" y="950"/>
                  </a:lnTo>
                  <a:lnTo>
                    <a:pt x="3076" y="1644"/>
                  </a:lnTo>
                  <a:lnTo>
                    <a:pt x="1857" y="23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23" name="LinkedIn">
              <a:hlinkClick r:id="rId7"/>
              <a:extLst>
                <a:ext uri="{FF2B5EF4-FFF2-40B4-BE49-F238E27FC236}">
                  <a16:creationId xmlns:a16="http://schemas.microsoft.com/office/drawing/2014/main" id="{C69131A0-1AA5-B9BD-34D0-1F5C7ABFEF2D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028001" y="5148000"/>
              <a:ext cx="250758" cy="252000"/>
            </a:xfrm>
            <a:custGeom>
              <a:avLst/>
              <a:gdLst>
                <a:gd name="T0" fmla="*/ 350 w 4651"/>
                <a:gd name="T1" fmla="*/ 0 h 4651"/>
                <a:gd name="T2" fmla="*/ 0 w 4651"/>
                <a:gd name="T3" fmla="*/ 335 h 4651"/>
                <a:gd name="T4" fmla="*/ 0 w 4651"/>
                <a:gd name="T5" fmla="*/ 4316 h 4651"/>
                <a:gd name="T6" fmla="*/ 295 w 4651"/>
                <a:gd name="T7" fmla="*/ 4651 h 4651"/>
                <a:gd name="T8" fmla="*/ 4259 w 4651"/>
                <a:gd name="T9" fmla="*/ 4651 h 4651"/>
                <a:gd name="T10" fmla="*/ 4651 w 4651"/>
                <a:gd name="T11" fmla="*/ 4316 h 4651"/>
                <a:gd name="T12" fmla="*/ 4651 w 4651"/>
                <a:gd name="T13" fmla="*/ 335 h 4651"/>
                <a:gd name="T14" fmla="*/ 4314 w 4651"/>
                <a:gd name="T15" fmla="*/ 0 h 4651"/>
                <a:gd name="T16" fmla="*/ 350 w 4651"/>
                <a:gd name="T17" fmla="*/ 0 h 4651"/>
                <a:gd name="T18" fmla="*/ 997 w 4651"/>
                <a:gd name="T19" fmla="*/ 581 h 4651"/>
                <a:gd name="T20" fmla="*/ 1412 w 4651"/>
                <a:gd name="T21" fmla="*/ 997 h 4651"/>
                <a:gd name="T22" fmla="*/ 997 w 4651"/>
                <a:gd name="T23" fmla="*/ 1412 h 4651"/>
                <a:gd name="T24" fmla="*/ 581 w 4651"/>
                <a:gd name="T25" fmla="*/ 997 h 4651"/>
                <a:gd name="T26" fmla="*/ 997 w 4651"/>
                <a:gd name="T27" fmla="*/ 581 h 4651"/>
                <a:gd name="T28" fmla="*/ 3131 w 4651"/>
                <a:gd name="T29" fmla="*/ 1744 h 4651"/>
                <a:gd name="T30" fmla="*/ 3987 w 4651"/>
                <a:gd name="T31" fmla="*/ 2757 h 4651"/>
                <a:gd name="T32" fmla="*/ 3987 w 4651"/>
                <a:gd name="T33" fmla="*/ 3987 h 4651"/>
                <a:gd name="T34" fmla="*/ 3322 w 4651"/>
                <a:gd name="T35" fmla="*/ 3987 h 4651"/>
                <a:gd name="T36" fmla="*/ 3322 w 4651"/>
                <a:gd name="T37" fmla="*/ 2878 h 4651"/>
                <a:gd name="T38" fmla="*/ 2929 w 4651"/>
                <a:gd name="T39" fmla="*/ 2326 h 4651"/>
                <a:gd name="T40" fmla="*/ 2436 w 4651"/>
                <a:gd name="T41" fmla="*/ 2923 h 4651"/>
                <a:gd name="T42" fmla="*/ 2436 w 4651"/>
                <a:gd name="T43" fmla="*/ 3987 h 4651"/>
                <a:gd name="T44" fmla="*/ 1772 w 4651"/>
                <a:gd name="T45" fmla="*/ 3987 h 4651"/>
                <a:gd name="T46" fmla="*/ 1772 w 4651"/>
                <a:gd name="T47" fmla="*/ 1772 h 4651"/>
                <a:gd name="T48" fmla="*/ 2398 w 4651"/>
                <a:gd name="T49" fmla="*/ 1772 h 4651"/>
                <a:gd name="T50" fmla="*/ 2398 w 4651"/>
                <a:gd name="T51" fmla="*/ 2091 h 4651"/>
                <a:gd name="T52" fmla="*/ 2405 w 4651"/>
                <a:gd name="T53" fmla="*/ 2091 h 4651"/>
                <a:gd name="T54" fmla="*/ 3131 w 4651"/>
                <a:gd name="T55" fmla="*/ 1744 h 4651"/>
                <a:gd name="T56" fmla="*/ 664 w 4651"/>
                <a:gd name="T57" fmla="*/ 1772 h 4651"/>
                <a:gd name="T58" fmla="*/ 1329 w 4651"/>
                <a:gd name="T59" fmla="*/ 1772 h 4651"/>
                <a:gd name="T60" fmla="*/ 1329 w 4651"/>
                <a:gd name="T61" fmla="*/ 3987 h 4651"/>
                <a:gd name="T62" fmla="*/ 664 w 4651"/>
                <a:gd name="T63" fmla="*/ 3987 h 4651"/>
                <a:gd name="T64" fmla="*/ 664 w 4651"/>
                <a:gd name="T65" fmla="*/ 1772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51" h="4651">
                  <a:moveTo>
                    <a:pt x="350" y="0"/>
                  </a:moveTo>
                  <a:cubicBezTo>
                    <a:pt x="161" y="0"/>
                    <a:pt x="0" y="150"/>
                    <a:pt x="0" y="335"/>
                  </a:cubicBezTo>
                  <a:lnTo>
                    <a:pt x="0" y="4316"/>
                  </a:lnTo>
                  <a:cubicBezTo>
                    <a:pt x="0" y="4501"/>
                    <a:pt x="105" y="4651"/>
                    <a:pt x="295" y="4651"/>
                  </a:cubicBezTo>
                  <a:lnTo>
                    <a:pt x="4259" y="4651"/>
                  </a:lnTo>
                  <a:cubicBezTo>
                    <a:pt x="4448" y="4651"/>
                    <a:pt x="4651" y="4501"/>
                    <a:pt x="4651" y="4316"/>
                  </a:cubicBezTo>
                  <a:lnTo>
                    <a:pt x="4651" y="335"/>
                  </a:lnTo>
                  <a:cubicBezTo>
                    <a:pt x="4651" y="150"/>
                    <a:pt x="4504" y="0"/>
                    <a:pt x="4314" y="0"/>
                  </a:cubicBezTo>
                  <a:lnTo>
                    <a:pt x="350" y="0"/>
                  </a:lnTo>
                  <a:close/>
                  <a:moveTo>
                    <a:pt x="997" y="581"/>
                  </a:moveTo>
                  <a:cubicBezTo>
                    <a:pt x="1226" y="581"/>
                    <a:pt x="1412" y="767"/>
                    <a:pt x="1412" y="997"/>
                  </a:cubicBezTo>
                  <a:cubicBezTo>
                    <a:pt x="1412" y="1226"/>
                    <a:pt x="1226" y="1412"/>
                    <a:pt x="997" y="1412"/>
                  </a:cubicBezTo>
                  <a:cubicBezTo>
                    <a:pt x="767" y="1412"/>
                    <a:pt x="581" y="1226"/>
                    <a:pt x="581" y="997"/>
                  </a:cubicBezTo>
                  <a:cubicBezTo>
                    <a:pt x="581" y="767"/>
                    <a:pt x="767" y="581"/>
                    <a:pt x="997" y="581"/>
                  </a:cubicBezTo>
                  <a:close/>
                  <a:moveTo>
                    <a:pt x="3131" y="1744"/>
                  </a:moveTo>
                  <a:cubicBezTo>
                    <a:pt x="3800" y="1744"/>
                    <a:pt x="3987" y="2099"/>
                    <a:pt x="3987" y="2757"/>
                  </a:cubicBezTo>
                  <a:lnTo>
                    <a:pt x="3987" y="3987"/>
                  </a:lnTo>
                  <a:lnTo>
                    <a:pt x="3322" y="3987"/>
                  </a:lnTo>
                  <a:lnTo>
                    <a:pt x="3322" y="2878"/>
                  </a:lnTo>
                  <a:cubicBezTo>
                    <a:pt x="3322" y="2584"/>
                    <a:pt x="3204" y="2326"/>
                    <a:pt x="2929" y="2326"/>
                  </a:cubicBezTo>
                  <a:cubicBezTo>
                    <a:pt x="2595" y="2326"/>
                    <a:pt x="2436" y="2552"/>
                    <a:pt x="2436" y="2923"/>
                  </a:cubicBezTo>
                  <a:lnTo>
                    <a:pt x="2436" y="3987"/>
                  </a:lnTo>
                  <a:lnTo>
                    <a:pt x="1772" y="3987"/>
                  </a:lnTo>
                  <a:lnTo>
                    <a:pt x="1772" y="1772"/>
                  </a:lnTo>
                  <a:lnTo>
                    <a:pt x="2398" y="1772"/>
                  </a:lnTo>
                  <a:lnTo>
                    <a:pt x="2398" y="2091"/>
                  </a:lnTo>
                  <a:lnTo>
                    <a:pt x="2405" y="2091"/>
                  </a:lnTo>
                  <a:cubicBezTo>
                    <a:pt x="2500" y="1919"/>
                    <a:pt x="2782" y="1744"/>
                    <a:pt x="3131" y="1744"/>
                  </a:cubicBezTo>
                  <a:close/>
                  <a:moveTo>
                    <a:pt x="664" y="1772"/>
                  </a:moveTo>
                  <a:lnTo>
                    <a:pt x="1329" y="1772"/>
                  </a:lnTo>
                  <a:lnTo>
                    <a:pt x="1329" y="3987"/>
                  </a:lnTo>
                  <a:lnTo>
                    <a:pt x="664" y="3987"/>
                  </a:lnTo>
                  <a:lnTo>
                    <a:pt x="664" y="177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24" name="Text">
              <a:extLst>
                <a:ext uri="{FF2B5EF4-FFF2-40B4-BE49-F238E27FC236}">
                  <a16:creationId xmlns:a16="http://schemas.microsoft.com/office/drawing/2014/main" id="{D1A3623E-F3EC-069F-9329-7195D2B99088}"/>
                </a:ext>
              </a:extLst>
            </p:cNvPr>
            <p:cNvSpPr txBox="1"/>
            <p:nvPr userDrawn="1"/>
          </p:nvSpPr>
          <p:spPr>
            <a:xfrm>
              <a:off x="8027988" y="4753064"/>
              <a:ext cx="3095625" cy="252000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Autofit/>
            </a:bodyPr>
            <a:lstStyle/>
            <a:p>
              <a:pPr marL="0" marR="0" lvl="1" indent="0" algn="l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Folgen Sie uns:</a:t>
              </a:r>
            </a:p>
          </p:txBody>
        </p:sp>
      </p:grpSp>
      <p:pic>
        <p:nvPicPr>
          <p:cNvPr id="25" name="Grafik 24">
            <a:extLst>
              <a:ext uri="{FF2B5EF4-FFF2-40B4-BE49-F238E27FC236}">
                <a16:creationId xmlns:a16="http://schemas.microsoft.com/office/drawing/2014/main" id="{CBBF8934-868E-46EA-ECC5-37A4A707B7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027988" y="5875040"/>
            <a:ext cx="1305166" cy="28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JobRad PowerPoint Master">
  <a:themeElements>
    <a:clrScheme name="JobRad">
      <a:dk1>
        <a:srgbClr val="2B373D"/>
      </a:dk1>
      <a:lt1>
        <a:sysClr val="window" lastClr="FFFFFF"/>
      </a:lt1>
      <a:dk2>
        <a:srgbClr val="2B373D"/>
      </a:dk2>
      <a:lt2>
        <a:srgbClr val="D6D7D9"/>
      </a:lt2>
      <a:accent1>
        <a:srgbClr val="2B373D"/>
      </a:accent1>
      <a:accent2>
        <a:srgbClr val="FFBCDF"/>
      </a:accent2>
      <a:accent3>
        <a:srgbClr val="B0E572"/>
      </a:accent3>
      <a:accent4>
        <a:srgbClr val="2B373D"/>
      </a:accent4>
      <a:accent5>
        <a:srgbClr val="FFBCDF"/>
      </a:accent5>
      <a:accent6>
        <a:srgbClr val="B0E572"/>
      </a:accent6>
      <a:hlink>
        <a:srgbClr val="2B373D"/>
      </a:hlink>
      <a:folHlink>
        <a:srgbClr val="2B373D"/>
      </a:folHlink>
    </a:clrScheme>
    <a:fontScheme name="JobRad">
      <a:majorFont>
        <a:latin typeface="Calmetta XBold"/>
        <a:ea typeface=""/>
        <a:cs typeface=""/>
      </a:majorFont>
      <a:minorFont>
        <a:latin typeface="Calmet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38100">
          <a:noFill/>
        </a:ln>
      </a:spPr>
      <a:bodyPr lIns="0" tIns="0" rIns="0" bIns="0" rtlCol="0" anchor="ctr"/>
      <a:lstStyle>
        <a:defPPr algn="ctr">
          <a:defRPr sz="100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36000" rIns="72000" bIns="36000" rtlCol="0">
        <a:spAutoFit/>
      </a:bodyPr>
      <a:lstStyle>
        <a:defPPr algn="l">
          <a:lnSpc>
            <a:spcPct val="110000"/>
          </a:lnSpc>
          <a:spcBef>
            <a:spcPts val="600"/>
          </a:spcBef>
          <a:defRPr sz="1900" dirty="0" err="1" smtClean="0"/>
        </a:defPPr>
      </a:lstStyle>
    </a:txDef>
  </a:objectDefaults>
  <a:extraClrSchemeLst/>
  <a:custClrLst>
    <a:custClr name="Anthrazit #5">
      <a:srgbClr val="000000"/>
    </a:custClr>
    <a:custClr name="Anthrazit">
      <a:srgbClr val="2B373D"/>
    </a:custClr>
    <a:custClr name="Anthrazit #4">
      <a:srgbClr val="667278"/>
    </a:custClr>
    <a:custClr name="Anthrazit #3">
      <a:srgbClr val="839096"/>
    </a:custClr>
    <a:custClr name="Anthrazit #2">
      <a:srgbClr val="AAAFB1"/>
    </a:custClr>
    <a:custClr name="Anthrazit #1">
      <a:srgbClr val="D5D7D8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ink #5">
      <a:srgbClr val="79003D"/>
    </a:custClr>
    <a:custClr name="Pink #4">
      <a:srgbClr val="9A014E"/>
    </a:custClr>
    <a:custClr name="Pink #3">
      <a:srgbClr val="BC005F"/>
    </a:custClr>
    <a:custClr name="Pink #2">
      <a:srgbClr val="E471AB"/>
    </a:custClr>
    <a:custClr name="Pink #1">
      <a:srgbClr val="FF8AC5"/>
    </a:custClr>
    <a:custClr name="Pink">
      <a:srgbClr val="FFBCD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Maigrün #5">
      <a:srgbClr val="12170B"/>
    </a:custClr>
    <a:custClr name="Maigrün #4">
      <a:srgbClr val="3E7400"/>
    </a:custClr>
    <a:custClr name="Maigrün #3">
      <a:srgbClr val="649926"/>
    </a:custClr>
    <a:custClr name="Maigrün #2">
      <a:srgbClr val="8EC151"/>
    </a:custClr>
    <a:custClr name="Maigrün">
      <a:srgbClr val="B0E572"/>
    </a:custClr>
    <a:custClr name="Maigrün #1">
      <a:srgbClr val="D0EFAA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Kundendatei_PPT_JobRad_04.potx" id="{7E321880-B21C-474A-8AE6-D6A80AD78ADB}" vid="{8DCA2C92-2936-42B2-9945-51833EC5202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d4f89f-b293-4043-b67f-36bc1740000c" xsi:nil="true"/>
    <lcf76f155ced4ddcb4097134ff3c332f xmlns="47140921-f5ac-43f5-a544-cea6ddc350c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6104700C5BB04085AB723DCB199014" ma:contentTypeVersion="13" ma:contentTypeDescription="Ein neues Dokument erstellen." ma:contentTypeScope="" ma:versionID="b9ddbf63be24e83be8022ce0d84cd57e">
  <xsd:schema xmlns:xsd="http://www.w3.org/2001/XMLSchema" xmlns:xs="http://www.w3.org/2001/XMLSchema" xmlns:p="http://schemas.microsoft.com/office/2006/metadata/properties" xmlns:ns2="47140921-f5ac-43f5-a544-cea6ddc350c9" xmlns:ns3="13d4f89f-b293-4043-b67f-36bc1740000c" targetNamespace="http://schemas.microsoft.com/office/2006/metadata/properties" ma:root="true" ma:fieldsID="789322561b2f33273247a3a65af208af" ns2:_="" ns3:_="">
    <xsd:import namespace="47140921-f5ac-43f5-a544-cea6ddc350c9"/>
    <xsd:import namespace="13d4f89f-b293-4043-b67f-36bc17400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40921-f5ac-43f5-a544-cea6ddc35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3c68dd0-ebca-4994-8585-d4db7eee5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4f89f-b293-4043-b67f-36bc1740000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2bd1711-3870-4eee-b89c-54f53f8ee58a}" ma:internalName="TaxCatchAll" ma:showField="CatchAllData" ma:web="13d4f89f-b293-4043-b67f-36bc17400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9941C-AE88-48D9-805C-E464B1BDC2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69B406-4AF4-47D1-BBCF-0EEBFB7BC531}">
  <ds:schemaRefs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13d4f89f-b293-4043-b67f-36bc1740000c"/>
    <ds:schemaRef ds:uri="47140921-f5ac-43f5-a544-cea6ddc350c9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672A60E-9980-46AE-8CAC-48722333C6A6}">
  <ds:schemaRefs>
    <ds:schemaRef ds:uri="13d4f89f-b293-4043-b67f-36bc1740000c"/>
    <ds:schemaRef ds:uri="47140921-f5ac-43f5-a544-cea6ddc35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JobRad Standard Präsentationsvorlage 16_9 (5)</Template>
  <TotalTime>0</TotalTime>
  <Words>1954</Words>
  <Application>Microsoft Macintosh PowerPoint</Application>
  <PresentationFormat>Benutzerdefiniert</PresentationFormat>
  <Paragraphs>237</Paragraphs>
  <Slides>18</Slides>
  <Notes>16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9" baseType="lpstr">
      <vt:lpstr>Aptos</vt:lpstr>
      <vt:lpstr>Arial</vt:lpstr>
      <vt:lpstr>Calibri</vt:lpstr>
      <vt:lpstr>Calmetta</vt:lpstr>
      <vt:lpstr>Calmetta (Textkörper)</vt:lpstr>
      <vt:lpstr>Calmetta Light</vt:lpstr>
      <vt:lpstr>Calmetta XBold</vt:lpstr>
      <vt:lpstr>Calmetta-XBold</vt:lpstr>
      <vt:lpstr>Comspot Light</vt:lpstr>
      <vt:lpstr>Symbol</vt:lpstr>
      <vt:lpstr>JobRad PowerPoint Master</vt:lpstr>
      <vt:lpstr>JobRad® in Ihrem Unternehmen:</vt:lpstr>
      <vt:lpstr>Einführung von JobRad® bei [Unternehmen]  </vt:lpstr>
      <vt:lpstr>Gefunden. Geleast. Geradelt. Zum Wunschbike mit JobRad®  </vt:lpstr>
      <vt:lpstr>Das JobRad®-Modell</vt:lpstr>
      <vt:lpstr>Deine individuelle Ersparnis Berechne die monatliche Rate für dein Dienstrad und finde heraus, wie viel du gegenüber dem herkömmlichen Radkauf sparen kannst. </vt:lpstr>
      <vt:lpstr>Dein Wunschrad: Alle Radmarken &amp; -typen </vt:lpstr>
      <vt:lpstr>Schritt für Schritt: Unkompliziert zum Wunschrad</vt:lpstr>
      <vt:lpstr>&gt; 7.200 Verkaufsstellen bei fast allen Fachhändler:innen in Deutschland &gt; 100 Onlineshops</vt:lpstr>
      <vt:lpstr>Auf Nummer Sicher</vt:lpstr>
      <vt:lpstr>Die JobRad®-Servicepakete</vt:lpstr>
      <vt:lpstr>Die JobRad­®-Services: Optimal versorgt</vt:lpstr>
      <vt:lpstr>PowerPoint-Präsentation</vt:lpstr>
      <vt:lpstr>PowerPoint-Präsentation</vt:lpstr>
      <vt:lpstr>Deine Konditionen bei [Unternehmen] im Überblick</vt:lpstr>
      <vt:lpstr>Deine Konditionen bei [Unternehmen] im Überblick</vt:lpstr>
      <vt:lpstr>Fragen &amp; offene Diskussion</vt:lpstr>
      <vt:lpstr>Bei weiteren Fragen rund um JobRad® </vt:lpstr>
      <vt:lpstr>Life is a beautiful ride.</vt:lpstr>
    </vt:vector>
  </TitlesOfParts>
  <Company>JobRad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JobRad-Einführung in Ihrem Unternehmen</dc:title>
  <dc:subject>Präsentation zur Einführung von JobRad für Mitarbeitende</dc:subject>
  <dc:creator>Carolin Schumacher - JobRad</dc:creator>
  <cp:lastModifiedBy>Armin Koch - JobRad</cp:lastModifiedBy>
  <cp:revision>1</cp:revision>
  <dcterms:created xsi:type="dcterms:W3CDTF">2024-11-07T15:54:22Z</dcterms:created>
  <dcterms:modified xsi:type="dcterms:W3CDTF">2026-08-12T12:48:41Z</dcterms:modified>
  <dc:language>Deutsch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0x010100636104700C5BB04085AB723DCB199014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LinkzumMarkenportal">
    <vt:lpwstr>https://markenportal.jobrad.org/screens/21971</vt:lpwstr>
  </property>
  <property fmtid="{D5CDD505-2E9C-101B-9397-08002B2CF9AE}" pid="10" name="xd_Signature">
    <vt:bool>false</vt:bool>
  </property>
</Properties>
</file>