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23"/>
  </p:notesMasterIdLst>
  <p:sldIdLst>
    <p:sldId id="282" r:id="rId5"/>
    <p:sldId id="264" r:id="rId6"/>
    <p:sldId id="265" r:id="rId7"/>
    <p:sldId id="266" r:id="rId8"/>
    <p:sldId id="267" r:id="rId9"/>
    <p:sldId id="268" r:id="rId10"/>
    <p:sldId id="292" r:id="rId11"/>
    <p:sldId id="269" r:id="rId12"/>
    <p:sldId id="279" r:id="rId13"/>
    <p:sldId id="293" r:id="rId14"/>
    <p:sldId id="281" r:id="rId15"/>
    <p:sldId id="273" r:id="rId16"/>
    <p:sldId id="291" r:id="rId17"/>
    <p:sldId id="274" r:id="rId18"/>
    <p:sldId id="275" r:id="rId19"/>
    <p:sldId id="276" r:id="rId20"/>
    <p:sldId id="277" r:id="rId21"/>
    <p:sldId id="290" r:id="rId22"/>
  </p:sldIdLst>
  <p:sldSz cx="11520488" cy="6480175"/>
  <p:notesSz cx="6858000" cy="9144000"/>
  <p:defaultTextStyle>
    <a:defPPr>
      <a:defRPr lang="de-DE"/>
    </a:defPPr>
    <a:lvl1pPr marL="0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1pPr>
    <a:lvl2pPr marL="432008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2pPr>
    <a:lvl3pPr marL="864017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3pPr>
    <a:lvl4pPr marL="1296025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4pPr>
    <a:lvl5pPr marL="1728033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5pPr>
    <a:lvl6pPr marL="2160041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6pPr>
    <a:lvl7pPr marL="2592050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7pPr>
    <a:lvl8pPr marL="3024058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8pPr>
    <a:lvl9pPr marL="3456066" algn="l" defTabSz="864017" rtl="0" eaLnBrk="1" latinLnBrk="0" hangingPunct="1">
      <a:defRPr sz="1701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Agenda" id="{C37546D1-545A-4435-A9C0-0AF35402356A}">
          <p14:sldIdLst>
            <p14:sldId id="282"/>
            <p14:sldId id="264"/>
            <p14:sldId id="265"/>
            <p14:sldId id="266"/>
            <p14:sldId id="267"/>
            <p14:sldId id="268"/>
            <p14:sldId id="292"/>
            <p14:sldId id="269"/>
            <p14:sldId id="279"/>
            <p14:sldId id="293"/>
            <p14:sldId id="281"/>
            <p14:sldId id="273"/>
            <p14:sldId id="291"/>
            <p14:sldId id="274"/>
            <p14:sldId id="275"/>
            <p14:sldId id="276"/>
            <p14:sldId id="277"/>
            <p14:sldId id="290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1BF89AE8-57BF-43BB-923F-C60DBD0A765B}" name="JobRad GmbH" initials="LMB" userId="JobRad GmbH" providerId="None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E6E5EA"/>
    <a:srgbClr val="D6D7D9"/>
    <a:srgbClr val="AFE377"/>
    <a:srgbClr val="F0F0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FFEA97D-FC89-C149-A3A0-0C84B901E75F}" v="65" dt="2026-08-12T12:46:05.418"/>
  </p1510:revLst>
</p1510:revInfo>
</file>

<file path=ppt/tableStyles.xml><?xml version="1.0" encoding="utf-8"?>
<a:tblStyleLst xmlns:a="http://schemas.openxmlformats.org/drawingml/2006/main" def="{21E4BAA4-8DFA-4A89-87EB-49C32662AFE0}">
  <a:tblStyle styleId="{5C23144A-7EE6-4342-B048-85BDC9FD1C3A}" styleName="JobRad Tabelle / Anthrazit">
    <a:wholeTbl>
      <a:tcTxStyle>
        <a:fontRef idx="minor">
          <a:prstClr val="black"/>
        </a:fontRef>
        <a:schemeClr val="dk1"/>
      </a:tcTxStyle>
      <a:tcStyle>
        <a:tcBdr>
          <a:left>
            <a:ln w="6350" cmpd="sng">
              <a:solidFill>
                <a:prstClr val="white"/>
              </a:solidFill>
              <a:prstDash val="solid"/>
            </a:ln>
          </a:left>
          <a:right>
            <a:ln w="6350" cmpd="sng">
              <a:solidFill>
                <a:prstClr val="white"/>
              </a:solidFill>
              <a:prstDash val="solid"/>
            </a:ln>
          </a:right>
          <a:top>
            <a:ln w="6350" cmpd="sng">
              <a:solidFill>
                <a:prstClr val="white"/>
              </a:solidFill>
              <a:prstDash val="solid"/>
            </a:ln>
          </a:top>
          <a:bottom>
            <a:ln w="6350" cmpd="sng">
              <a:solidFill>
                <a:schemeClr val="bg2"/>
              </a:solidFill>
              <a:prstDash val="solid"/>
            </a:ln>
          </a:bottom>
          <a:insideH>
            <a:ln w="12700" cmpd="sng">
              <a:solidFill>
                <a:srgbClr val="AAAFB1"/>
              </a:solidFill>
              <a:prstDash val="dot"/>
            </a:ln>
          </a:insideH>
          <a:insideV>
            <a:ln w="3175" cmpd="sng">
              <a:solidFill>
                <a:schemeClr val="bg2"/>
              </a:solidFill>
              <a:prstDash val="solid"/>
            </a:ln>
          </a:insideV>
        </a:tcBdr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6350" cmpd="sng">
              <a:solidFill>
                <a:schemeClr val="accent1"/>
              </a:solidFill>
              <a:prstDash val="solid"/>
            </a:ln>
          </a:bottom>
          <a:insideV>
            <a:ln w="3175" cmpd="sng">
              <a:solidFill>
                <a:schemeClr val="accent1"/>
              </a:solidFill>
              <a:prstDash val="solid"/>
            </a:ln>
          </a:insideV>
        </a:tcBdr>
        <a:fill>
          <a:solidFill>
            <a:schemeClr val="accent1"/>
          </a:solidFill>
        </a:fill>
      </a:tcStyle>
    </a:firstRow>
  </a:tblStyle>
  <a:tblStyle styleId="{21E4BAA4-8DFA-4A89-87EB-49C32662AFE0}" styleName="JobRad Tabelle / Pink">
    <a:wholeTbl>
      <a:tcTxStyle>
        <a:fontRef idx="minor">
          <a:prstClr val="black"/>
        </a:fontRef>
        <a:schemeClr val="dk1"/>
      </a:tcTxStyle>
      <a:tcStyle>
        <a:tcBdr>
          <a:left>
            <a:ln w="6350" cmpd="sng">
              <a:solidFill>
                <a:prstClr val="white"/>
              </a:solidFill>
              <a:prstDash val="solid"/>
            </a:ln>
          </a:left>
          <a:right>
            <a:ln w="6350" cmpd="sng">
              <a:solidFill>
                <a:prstClr val="white"/>
              </a:solidFill>
              <a:prstDash val="solid"/>
            </a:ln>
          </a:right>
          <a:top>
            <a:ln w="6350" cmpd="sng">
              <a:solidFill>
                <a:prstClr val="white"/>
              </a:solidFill>
              <a:prstDash val="solid"/>
            </a:ln>
          </a:top>
          <a:bottom>
            <a:ln w="6350" cmpd="sng">
              <a:solidFill>
                <a:schemeClr val="bg2"/>
              </a:solidFill>
              <a:prstDash val="solid"/>
            </a:ln>
          </a:bottom>
          <a:insideH>
            <a:ln w="12700" cmpd="sng">
              <a:solidFill>
                <a:srgbClr val="AAAFB1"/>
              </a:solidFill>
              <a:prstDash val="dot"/>
            </a:ln>
          </a:insideH>
          <a:insideV>
            <a:ln w="3175" cmpd="sng">
              <a:solidFill>
                <a:schemeClr val="bg2"/>
              </a:solidFill>
              <a:prstDash val="solid"/>
            </a:ln>
          </a:insideV>
        </a:tcBdr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accent1"/>
      </a:tcTxStyle>
      <a:tcStyle>
        <a:tcBdr>
          <a:bottom>
            <a:ln w="6350" cmpd="sng">
              <a:solidFill>
                <a:schemeClr val="accent2"/>
              </a:solidFill>
              <a:prstDash val="solid"/>
            </a:ln>
          </a:bottom>
          <a:insideV>
            <a:ln w="3175" cmpd="sng">
              <a:solidFill>
                <a:schemeClr val="accent2"/>
              </a:solidFill>
              <a:prstDash val="solid"/>
            </a:ln>
          </a:insideV>
        </a:tcBdr>
        <a:fill>
          <a:solidFill>
            <a:schemeClr val="accent2"/>
          </a:solidFill>
        </a:fill>
      </a:tcStyle>
    </a:firstRow>
  </a:tblStyle>
  <a:tblStyle styleId="{F5CE1C69-6EDB-4FF4-983F-18BD219EF322}" styleName="JobRad Tabelle / Maigrün">
    <a:wholeTbl>
      <a:tcTxStyle>
        <a:fontRef idx="minor">
          <a:prstClr val="black"/>
        </a:fontRef>
        <a:schemeClr val="dk1"/>
      </a:tcTxStyle>
      <a:tcStyle>
        <a:tcBdr>
          <a:left>
            <a:ln w="6350" cmpd="sng">
              <a:solidFill>
                <a:prstClr val="white"/>
              </a:solidFill>
              <a:prstDash val="solid"/>
            </a:ln>
          </a:left>
          <a:right>
            <a:ln w="6350" cmpd="sng">
              <a:solidFill>
                <a:prstClr val="white"/>
              </a:solidFill>
              <a:prstDash val="solid"/>
            </a:ln>
          </a:right>
          <a:top>
            <a:ln w="6350" cmpd="sng">
              <a:solidFill>
                <a:prstClr val="white"/>
              </a:solidFill>
              <a:prstDash val="solid"/>
            </a:ln>
          </a:top>
          <a:bottom>
            <a:ln w="6350" cmpd="sng">
              <a:solidFill>
                <a:schemeClr val="bg2"/>
              </a:solidFill>
              <a:prstDash val="solid"/>
            </a:ln>
          </a:bottom>
          <a:insideH>
            <a:ln w="12700" cmpd="sng">
              <a:solidFill>
                <a:srgbClr val="AAAFB1"/>
              </a:solidFill>
              <a:prstDash val="dot"/>
            </a:ln>
          </a:insideH>
          <a:insideV>
            <a:ln w="3175" cmpd="sng">
              <a:solidFill>
                <a:schemeClr val="bg2"/>
              </a:solidFill>
              <a:prstDash val="solid"/>
            </a:ln>
          </a:insideV>
        </a:tcBdr>
      </a:tcStyle>
    </a:wholeTbl>
    <a:band1H>
      <a:tcStyle>
        <a:tcBdr/>
      </a:tcStyle>
    </a:band1H>
    <a:band2H>
      <a:tcStyle>
        <a:tcBdr/>
      </a:tcStyle>
    </a:band2H>
    <a:band1V>
      <a:tcStyle>
        <a:tcBdr/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accent1"/>
      </a:tcTxStyle>
      <a:tcStyle>
        <a:tcBdr>
          <a:bottom>
            <a:ln w="6350" cmpd="sng">
              <a:solidFill>
                <a:schemeClr val="accent3"/>
              </a:solidFill>
              <a:prstDash val="solid"/>
            </a:ln>
          </a:bottom>
          <a:insideV>
            <a:ln w="3175" cmpd="sng">
              <a:solidFill>
                <a:schemeClr val="accent3"/>
              </a:solidFill>
              <a:prstDash val="solid"/>
            </a:ln>
          </a:insideV>
        </a:tcBdr>
        <a:fill>
          <a:solidFill>
            <a:schemeClr val="accent3"/>
          </a:solidFill>
        </a:fill>
      </a:tcStyle>
    </a:firstRow>
  </a:tblStyle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Mittlere Formatvorlage 2 - Akz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F5AB1C69-6EDB-4FF4-983F-18BD219EF322}" styleName="Mittlere Formatvorlage 2 - Akz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2D5ABB26-0587-4C30-8999-92F81FD0307C}" styleName="Keine Formatvorlage, kein Raster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35758FB7-9AC5-4552-8A53-C91805E547FA}" styleName="Designformatvorlage 1 - Akzent 5">
    <a:tblBg>
      <a:fillRef idx="2">
        <a:schemeClr val="accent5"/>
      </a:fillRef>
      <a:effectRef idx="1">
        <a:schemeClr val="accent5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Ref idx="1">
              <a:schemeClr val="accent5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5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</a:tcBdr>
        <a:fill>
          <a:solidFill>
            <a:schemeClr val="accent5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5"/>
            </a:lnRef>
          </a:left>
          <a:right>
            <a:lnRef idx="2">
              <a:schemeClr val="accent5"/>
            </a:lnRef>
          </a:right>
          <a:top>
            <a:lnRef idx="1">
              <a:schemeClr val="accent5"/>
            </a:lnRef>
          </a:top>
          <a:bottom>
            <a:lnRef idx="1">
              <a:schemeClr val="accent5"/>
            </a:lnRef>
          </a:bottom>
          <a:insideH>
            <a:lnRef idx="1">
              <a:schemeClr val="accent5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2">
              <a:schemeClr val="accent5"/>
            </a:lnRef>
          </a:top>
          <a:bottom>
            <a:lnRef idx="2">
              <a:schemeClr val="accent5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5"/>
            </a:lnRef>
          </a:left>
          <a:right>
            <a:lnRef idx="1">
              <a:schemeClr val="accent5"/>
            </a:lnRef>
          </a:right>
          <a:top>
            <a:lnRef idx="1">
              <a:schemeClr val="accent5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firstRow>
  </a:tblStyle>
  <a:tblStyle styleId="{284E427A-3D55-4303-BF80-6455036E1DE7}" styleName="Designformatvorlage 1 - Akz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452"/>
    <p:restoredTop sz="94658"/>
  </p:normalViewPr>
  <p:slideViewPr>
    <p:cSldViewPr snapToGrid="0">
      <p:cViewPr varScale="1">
        <p:scale>
          <a:sx n="122" d="100"/>
          <a:sy n="122" d="100"/>
        </p:scale>
        <p:origin x="728" y="20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heme" Target="theme/theme1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viewProps" Target="view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microsoft.com/office/2015/10/relationships/revisionInfo" Target="revisionInfo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presProps" Target="pres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notesMaster" Target="notesMasters/notesMaster1.xml"/><Relationship Id="rId28" Type="http://schemas.microsoft.com/office/2016/11/relationships/changesInfo" Target="changesInfos/changesInfo1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tableStyles" Target="tableStyles.xml"/><Relationship Id="rId30" Type="http://schemas.microsoft.com/office/2018/10/relationships/authors" Target="author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Armin Koch - JobRad" userId="76a18f80-0502-4312-afa7-1e57831a2dee" providerId="ADAL" clId="{2486D5F5-5765-5A93-9A1B-AB903B619558}"/>
    <pc:docChg chg="undo custSel addSld delSld modSld modSection">
      <pc:chgData name="Armin Koch - JobRad" userId="76a18f80-0502-4312-afa7-1e57831a2dee" providerId="ADAL" clId="{2486D5F5-5765-5A93-9A1B-AB903B619558}" dt="2026-08-12T12:46:05.417" v="177" actId="18331"/>
      <pc:docMkLst>
        <pc:docMk/>
      </pc:docMkLst>
      <pc:sldChg chg="addSp delSp modSp mod">
        <pc:chgData name="Armin Koch - JobRad" userId="76a18f80-0502-4312-afa7-1e57831a2dee" providerId="ADAL" clId="{2486D5F5-5765-5A93-9A1B-AB903B619558}" dt="2026-08-05T12:37:46.121" v="9" actId="1076"/>
        <pc:sldMkLst>
          <pc:docMk/>
          <pc:sldMk cId="2285179454" sldId="273"/>
        </pc:sldMkLst>
        <pc:spChg chg="mod">
          <ac:chgData name="Armin Koch - JobRad" userId="76a18f80-0502-4312-afa7-1e57831a2dee" providerId="ADAL" clId="{2486D5F5-5765-5A93-9A1B-AB903B619558}" dt="2026-08-05T12:37:46.121" v="9" actId="1076"/>
          <ac:spMkLst>
            <pc:docMk/>
            <pc:sldMk cId="2285179454" sldId="273"/>
            <ac:spMk id="3" creationId="{4B54AD9A-BAF4-0F02-39A6-95F56843C8FF}"/>
          </ac:spMkLst>
        </pc:spChg>
        <pc:spChg chg="mod">
          <ac:chgData name="Armin Koch - JobRad" userId="76a18f80-0502-4312-afa7-1e57831a2dee" providerId="ADAL" clId="{2486D5F5-5765-5A93-9A1B-AB903B619558}" dt="2026-08-05T12:37:46.121" v="9" actId="1076"/>
          <ac:spMkLst>
            <pc:docMk/>
            <pc:sldMk cId="2285179454" sldId="273"/>
            <ac:spMk id="4" creationId="{988EB286-F20D-C8CD-4B03-A6D7254079FE}"/>
          </ac:spMkLst>
        </pc:spChg>
        <pc:picChg chg="add mod">
          <ac:chgData name="Armin Koch - JobRad" userId="76a18f80-0502-4312-afa7-1e57831a2dee" providerId="ADAL" clId="{2486D5F5-5765-5A93-9A1B-AB903B619558}" dt="2026-08-05T12:36:26.358" v="3" actId="167"/>
          <ac:picMkLst>
            <pc:docMk/>
            <pc:sldMk cId="2285179454" sldId="273"/>
            <ac:picMk id="2" creationId="{D195C4A5-3288-1974-F1CC-844642583F41}"/>
          </ac:picMkLst>
        </pc:picChg>
      </pc:sldChg>
      <pc:sldChg chg="modSp del mod">
        <pc:chgData name="Armin Koch - JobRad" userId="76a18f80-0502-4312-afa7-1e57831a2dee" providerId="ADAL" clId="{2486D5F5-5765-5A93-9A1B-AB903B619558}" dt="2026-08-11T14:10:17.627" v="157" actId="2696"/>
        <pc:sldMkLst>
          <pc:docMk/>
          <pc:sldMk cId="1041103924" sldId="280"/>
        </pc:sldMkLst>
      </pc:sldChg>
      <pc:sldChg chg="modSp">
        <pc:chgData name="Armin Koch - JobRad" userId="76a18f80-0502-4312-afa7-1e57831a2dee" providerId="ADAL" clId="{2486D5F5-5765-5A93-9A1B-AB903B619558}" dt="2026-08-12T12:46:05.417" v="177" actId="18331"/>
        <pc:sldMkLst>
          <pc:docMk/>
          <pc:sldMk cId="3043348016" sldId="282"/>
        </pc:sldMkLst>
        <pc:picChg chg="mod">
          <ac:chgData name="Armin Koch - JobRad" userId="76a18f80-0502-4312-afa7-1e57831a2dee" providerId="ADAL" clId="{2486D5F5-5765-5A93-9A1B-AB903B619558}" dt="2026-08-12T12:46:05.417" v="177" actId="18331"/>
          <ac:picMkLst>
            <pc:docMk/>
            <pc:sldMk cId="3043348016" sldId="282"/>
            <ac:picMk id="3" creationId="{533AF0E2-5F68-5B08-6FC6-389906ABE813}"/>
          </ac:picMkLst>
        </pc:picChg>
      </pc:sldChg>
      <pc:sldChg chg="addSp delSp modSp add mod delAnim modAnim">
        <pc:chgData name="Armin Koch - JobRad" userId="76a18f80-0502-4312-afa7-1e57831a2dee" providerId="ADAL" clId="{2486D5F5-5765-5A93-9A1B-AB903B619558}" dt="2026-08-12T11:40:02.261" v="176" actId="20577"/>
        <pc:sldMkLst>
          <pc:docMk/>
          <pc:sldMk cId="27265771" sldId="293"/>
        </pc:sldMkLst>
        <pc:spChg chg="add mod">
          <ac:chgData name="Armin Koch - JobRad" userId="76a18f80-0502-4312-afa7-1e57831a2dee" providerId="ADAL" clId="{2486D5F5-5765-5A93-9A1B-AB903B619558}" dt="2026-08-05T12:41:39.636" v="40" actId="20577"/>
          <ac:spMkLst>
            <pc:docMk/>
            <pc:sldMk cId="27265771" sldId="293"/>
            <ac:spMk id="2" creationId="{E90FD0F8-5687-C5ED-63A7-075A42DBA869}"/>
          </ac:spMkLst>
        </pc:spChg>
        <pc:spChg chg="mod">
          <ac:chgData name="Armin Koch - JobRad" userId="76a18f80-0502-4312-afa7-1e57831a2dee" providerId="ADAL" clId="{2486D5F5-5765-5A93-9A1B-AB903B619558}" dt="2026-08-12T11:36:32.331" v="158" actId="20577"/>
          <ac:spMkLst>
            <pc:docMk/>
            <pc:sldMk cId="27265771" sldId="293"/>
            <ac:spMk id="4" creationId="{C0A88DC8-9B85-8E68-5E73-258EEDD5C953}"/>
          </ac:spMkLst>
        </pc:spChg>
        <pc:spChg chg="add mod">
          <ac:chgData name="Armin Koch - JobRad" userId="76a18f80-0502-4312-afa7-1e57831a2dee" providerId="ADAL" clId="{2486D5F5-5765-5A93-9A1B-AB903B619558}" dt="2026-08-11T14:07:29.653" v="154" actId="20577"/>
          <ac:spMkLst>
            <pc:docMk/>
            <pc:sldMk cId="27265771" sldId="293"/>
            <ac:spMk id="6" creationId="{5C7F9A4B-8C3D-6194-8443-C4F5680E1D74}"/>
          </ac:spMkLst>
        </pc:spChg>
        <pc:spChg chg="mod">
          <ac:chgData name="Armin Koch - JobRad" userId="76a18f80-0502-4312-afa7-1e57831a2dee" providerId="ADAL" clId="{2486D5F5-5765-5A93-9A1B-AB903B619558}" dt="2026-08-12T11:39:58.456" v="174" actId="20577"/>
          <ac:spMkLst>
            <pc:docMk/>
            <pc:sldMk cId="27265771" sldId="293"/>
            <ac:spMk id="12" creationId="{DA104F89-8C2C-E695-7996-49437F4D3284}"/>
          </ac:spMkLst>
        </pc:spChg>
        <pc:spChg chg="mod">
          <ac:chgData name="Armin Koch - JobRad" userId="76a18f80-0502-4312-afa7-1e57831a2dee" providerId="ADAL" clId="{2486D5F5-5765-5A93-9A1B-AB903B619558}" dt="2026-08-05T12:41:13.732" v="30"/>
          <ac:spMkLst>
            <pc:docMk/>
            <pc:sldMk cId="27265771" sldId="293"/>
            <ac:spMk id="14" creationId="{37221891-8FDA-2E6A-3A78-F70FBD9E24BB}"/>
          </ac:spMkLst>
        </pc:spChg>
        <pc:spChg chg="mod">
          <ac:chgData name="Armin Koch - JobRad" userId="76a18f80-0502-4312-afa7-1e57831a2dee" providerId="ADAL" clId="{2486D5F5-5765-5A93-9A1B-AB903B619558}" dt="2026-08-12T11:40:00.394" v="175" actId="20577"/>
          <ac:spMkLst>
            <pc:docMk/>
            <pc:sldMk cId="27265771" sldId="293"/>
            <ac:spMk id="15" creationId="{F751113E-BECB-B5B2-3565-1269CFC40395}"/>
          </ac:spMkLst>
        </pc:spChg>
        <pc:spChg chg="mod">
          <ac:chgData name="Armin Koch - JobRad" userId="76a18f80-0502-4312-afa7-1e57831a2dee" providerId="ADAL" clId="{2486D5F5-5765-5A93-9A1B-AB903B619558}" dt="2026-08-12T11:37:19.930" v="163" actId="20577"/>
          <ac:spMkLst>
            <pc:docMk/>
            <pc:sldMk cId="27265771" sldId="293"/>
            <ac:spMk id="17" creationId="{C1D616A3-A897-2222-D0A5-6A714933D9EE}"/>
          </ac:spMkLst>
        </pc:spChg>
        <pc:spChg chg="mod">
          <ac:chgData name="Armin Koch - JobRad" userId="76a18f80-0502-4312-afa7-1e57831a2dee" providerId="ADAL" clId="{2486D5F5-5765-5A93-9A1B-AB903B619558}" dt="2026-08-05T12:41:13.732" v="30"/>
          <ac:spMkLst>
            <pc:docMk/>
            <pc:sldMk cId="27265771" sldId="293"/>
            <ac:spMk id="19" creationId="{2EB145A3-C453-EBC7-7A3C-F9FFEDD9BD95}"/>
          </ac:spMkLst>
        </pc:spChg>
        <pc:spChg chg="mod">
          <ac:chgData name="Armin Koch - JobRad" userId="76a18f80-0502-4312-afa7-1e57831a2dee" providerId="ADAL" clId="{2486D5F5-5765-5A93-9A1B-AB903B619558}" dt="2026-08-12T11:40:02.261" v="176" actId="20577"/>
          <ac:spMkLst>
            <pc:docMk/>
            <pc:sldMk cId="27265771" sldId="293"/>
            <ac:spMk id="20" creationId="{E1AED7BC-A2E7-BD0D-EF11-714BD4E5D4C2}"/>
          </ac:spMkLst>
        </pc:spChg>
        <pc:spChg chg="mod">
          <ac:chgData name="Armin Koch - JobRad" userId="76a18f80-0502-4312-afa7-1e57831a2dee" providerId="ADAL" clId="{2486D5F5-5765-5A93-9A1B-AB903B619558}" dt="2026-08-12T11:37:12.382" v="161" actId="20577"/>
          <ac:spMkLst>
            <pc:docMk/>
            <pc:sldMk cId="27265771" sldId="293"/>
            <ac:spMk id="22" creationId="{53C88030-D453-561D-F8CF-2784E1BB3F2E}"/>
          </ac:spMkLst>
        </pc:spChg>
        <pc:spChg chg="mod">
          <ac:chgData name="Armin Koch - JobRad" userId="76a18f80-0502-4312-afa7-1e57831a2dee" providerId="ADAL" clId="{2486D5F5-5765-5A93-9A1B-AB903B619558}" dt="2026-08-12T11:39:55.836" v="173" actId="20577"/>
          <ac:spMkLst>
            <pc:docMk/>
            <pc:sldMk cId="27265771" sldId="293"/>
            <ac:spMk id="25" creationId="{4F035798-1DF5-40C7-FE91-9E8C7E9CC00B}"/>
          </ac:spMkLst>
        </pc:spChg>
        <pc:spChg chg="add mod">
          <ac:chgData name="Armin Koch - JobRad" userId="76a18f80-0502-4312-afa7-1e57831a2dee" providerId="ADAL" clId="{2486D5F5-5765-5A93-9A1B-AB903B619558}" dt="2026-08-06T06:08:24.184" v="78" actId="20577"/>
          <ac:spMkLst>
            <pc:docMk/>
            <pc:sldMk cId="27265771" sldId="293"/>
            <ac:spMk id="26" creationId="{768DC72C-3CD6-25C3-348B-AA451F501105}"/>
          </ac:spMkLst>
        </pc:spChg>
        <pc:spChg chg="mod">
          <ac:chgData name="Armin Koch - JobRad" userId="76a18f80-0502-4312-afa7-1e57831a2dee" providerId="ADAL" clId="{2486D5F5-5765-5A93-9A1B-AB903B619558}" dt="2026-08-06T06:13:22.871" v="103" actId="1076"/>
          <ac:spMkLst>
            <pc:docMk/>
            <pc:sldMk cId="27265771" sldId="293"/>
            <ac:spMk id="27" creationId="{6D381902-68EA-9B9C-1BD1-7C58B217C6D1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B14046D-028A-43DC-87B9-BF38F0C47DE2}" type="datetimeFigureOut">
              <a:rPr lang="de-DE" smtClean="0"/>
              <a:t>12.08.26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81EBDA9-25A4-4B84-BD62-39D4D4F7A43D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70059188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b="0" i="1" baseline="0"/>
              <a:t>Hier können Sie den Namen Ihres Unternehmens eintragen und optional ihr Logo einfügen.</a:t>
            </a:r>
          </a:p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1EBDA9-25A4-4B84-BD62-39D4D4F7A43D}" type="slidenum">
              <a:rPr lang="de-DE" smtClean="0"/>
              <a:t>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4450902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b="0" i="0">
                <a:solidFill>
                  <a:srgbClr val="2B373D"/>
                </a:solidFill>
                <a:effectLst/>
                <a:latin typeface="Calmetta"/>
              </a:rPr>
              <a:t>Intro: Das Dienstrad ist einer der beliebtesten Benefits </a:t>
            </a:r>
            <a:r>
              <a:rPr lang="de-DE">
                <a:solidFill>
                  <a:srgbClr val="2B373D"/>
                </a:solidFill>
                <a:latin typeface="Calmetta"/>
              </a:rPr>
              <a:t>– </a:t>
            </a:r>
            <a:r>
              <a:rPr lang="de-DE" b="0" i="0">
                <a:solidFill>
                  <a:srgbClr val="2B373D"/>
                </a:solidFill>
                <a:effectLst/>
                <a:latin typeface="Calmetta"/>
              </a:rPr>
              <a:t>und das aus gutem Grund: Wer ein Fahrrad oder E-Bike least, spart Geld, hält sich fit und ist nachhaltig unterwegs.</a:t>
            </a:r>
            <a:endParaRPr lang="de-DE">
              <a:latin typeface="Calmetta"/>
            </a:endParaRPr>
          </a:p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1EBDA9-25A4-4B84-BD62-39D4D4F7A43D}" type="slidenum">
              <a:rPr lang="de-DE" smtClean="0"/>
              <a:t>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3116707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b="1" i="0" kern="120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Darf man ein JobRad</a:t>
            </a:r>
            <a:r>
              <a:rPr lang="de-DE" sz="1200"/>
              <a:t>®</a:t>
            </a:r>
            <a:r>
              <a:rPr lang="de-DE" sz="1200" b="1" i="0" kern="120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 auch privat nutzen?</a:t>
            </a:r>
            <a:endParaRPr lang="de-DE" sz="1200" b="0" i="0" kern="1200">
              <a:solidFill>
                <a:schemeClr val="tx1"/>
              </a:solidFill>
              <a:effectLst/>
              <a:latin typeface="Comspot Light" panose="020F0003040202060204" pitchFamily="34" charset="0"/>
              <a:ea typeface="Comspot Light" panose="020F0003040202060204" pitchFamily="34" charset="0"/>
              <a:cs typeface="+mn-cs"/>
            </a:endParaRPr>
          </a:p>
          <a:p>
            <a:r>
              <a:rPr lang="de-DE" sz="1200" b="0" i="0" kern="120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Ja! Das JobRad</a:t>
            </a:r>
            <a:r>
              <a:rPr lang="de-DE" sz="1200"/>
              <a:t>®</a:t>
            </a:r>
            <a:r>
              <a:rPr lang="de-DE" sz="1200" b="0" i="0" kern="120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 darf sowohl betrieblich als auch privat gefahren werden. Es ist keine Mindestnutzung z. B. für den Arbeitsweg vorgeschrieben.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>
              <a:solidFill>
                <a:schemeClr val="accent5"/>
              </a:solidFill>
              <a:latin typeface="Comspot Light" panose="020F0003040202060204" pitchFamily="34" charset="0"/>
              <a:ea typeface="Comspot Light" panose="020F0003040202060204" pitchFamily="34" charset="0"/>
            </a:endParaRPr>
          </a:p>
          <a:p>
            <a:r>
              <a:rPr lang="de-DE" sz="1200" b="1" i="0" kern="120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Wie lang ist die Laufzeit und kann ich das JobRad</a:t>
            </a:r>
            <a:r>
              <a:rPr lang="de-DE" sz="1200"/>
              <a:t>® </a:t>
            </a:r>
            <a:r>
              <a:rPr lang="de-DE" sz="1200" b="1" i="0" kern="120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am Ende übernehmen?</a:t>
            </a:r>
            <a:endParaRPr lang="de-DE" sz="1200" b="0" i="0" kern="1200">
              <a:solidFill>
                <a:schemeClr val="tx1"/>
              </a:solidFill>
              <a:effectLst/>
              <a:latin typeface="Comspot Light" panose="020F0003040202060204" pitchFamily="34" charset="0"/>
              <a:ea typeface="Comspot Light" panose="020F0003040202060204" pitchFamily="34" charset="0"/>
              <a:cs typeface="+mn-cs"/>
            </a:endParaRPr>
          </a:p>
          <a:p>
            <a:r>
              <a:rPr lang="de-DE" sz="1200" b="0" i="0" kern="120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Der Einzelleasingvertrag für ein JobRad</a:t>
            </a:r>
            <a:r>
              <a:rPr lang="de-DE" sz="1200"/>
              <a:t>®</a:t>
            </a:r>
            <a:r>
              <a:rPr lang="de-DE" sz="1200" b="0" i="0" kern="120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 läuft jeweils über 36 Monate und ist in diesem Zeitraum grundsätzlich unkündbar. Im Anschluss endet das Nutzungsrecht und der </a:t>
            </a:r>
            <a:r>
              <a:rPr lang="de-DE" sz="1200" b="0" i="0" kern="1200" err="1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JobRadler</a:t>
            </a:r>
            <a:r>
              <a:rPr lang="de-DE" sz="1200" b="0" i="0" kern="120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 muss das JobRad</a:t>
            </a:r>
            <a:r>
              <a:rPr lang="de-DE" sz="1200"/>
              <a:t>®</a:t>
            </a:r>
            <a:r>
              <a:rPr lang="de-DE" sz="1200" b="0" i="0" kern="120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 zurückgeben.</a:t>
            </a:r>
          </a:p>
          <a:p>
            <a:r>
              <a:rPr lang="de-DE" sz="1200" b="0" i="0" kern="1200">
                <a:solidFill>
                  <a:schemeClr val="tx1"/>
                </a:solidFill>
                <a:effectLst/>
                <a:latin typeface="Comspot Light"/>
                <a:ea typeface="Comspot Light" panose="020F0003040202060204" pitchFamily="34" charset="0"/>
              </a:rPr>
              <a:t>Aber: Wir beabsichtigen, dem </a:t>
            </a:r>
            <a:r>
              <a:rPr lang="de-DE" sz="1200" b="0" i="0" kern="1200" err="1">
                <a:solidFill>
                  <a:schemeClr val="tx1"/>
                </a:solidFill>
                <a:effectLst/>
                <a:latin typeface="Comspot Light"/>
                <a:ea typeface="Comspot Light" panose="020F0003040202060204" pitchFamily="34" charset="0"/>
              </a:rPr>
              <a:t>JobRadler</a:t>
            </a:r>
            <a:r>
              <a:rPr lang="de-DE" sz="1200" b="0" i="0" kern="1200">
                <a:solidFill>
                  <a:schemeClr val="tx1"/>
                </a:solidFill>
                <a:effectLst/>
                <a:latin typeface="Comspot Light"/>
                <a:ea typeface="Comspot Light" panose="020F0003040202060204" pitchFamily="34" charset="0"/>
              </a:rPr>
              <a:t> zum Ende der Laufzeit ein Angebot zum Kauf des </a:t>
            </a:r>
            <a:r>
              <a:rPr lang="de-DE">
                <a:latin typeface="Comspot Light"/>
                <a:ea typeface="Comspot Light" panose="020F0003040202060204" pitchFamily="34" charset="0"/>
              </a:rPr>
              <a:t>Rads</a:t>
            </a:r>
            <a:r>
              <a:rPr lang="de-DE" sz="1200" b="0" i="0" kern="1200">
                <a:solidFill>
                  <a:schemeClr val="tx1"/>
                </a:solidFill>
                <a:effectLst/>
                <a:latin typeface="Comspot Light"/>
                <a:ea typeface="Comspot Light" panose="020F0003040202060204" pitchFamily="34" charset="0"/>
              </a:rPr>
              <a:t> zu machen, sofern wir dieses vom Leasinggeber übernehmen.</a:t>
            </a:r>
            <a:r>
              <a:rPr lang="de-DE">
                <a:latin typeface="Comspot Light"/>
                <a:ea typeface="Comspot Light" panose="020F0003040202060204" pitchFamily="34" charset="0"/>
              </a:rPr>
              <a:t> Dieses </a:t>
            </a:r>
            <a:r>
              <a:rPr lang="de-DE" sz="1200" b="0" i="0" kern="1200">
                <a:solidFill>
                  <a:schemeClr val="tx1"/>
                </a:solidFill>
                <a:effectLst/>
                <a:latin typeface="Comspot Light"/>
                <a:ea typeface="Comspot Light" panose="020F0003040202060204" pitchFamily="34" charset="0"/>
              </a:rPr>
              <a:t>Kaufangebot </a:t>
            </a:r>
            <a:r>
              <a:rPr lang="de-DE">
                <a:latin typeface="Comspot Light"/>
                <a:ea typeface="Comspot Light" panose="020F0003040202060204" pitchFamily="34" charset="0"/>
              </a:rPr>
              <a:t>können wir nicht</a:t>
            </a:r>
            <a:r>
              <a:rPr lang="de-DE" sz="1200" b="0" i="0" kern="1200">
                <a:solidFill>
                  <a:schemeClr val="tx1"/>
                </a:solidFill>
                <a:effectLst/>
                <a:latin typeface="Comspot Light"/>
                <a:ea typeface="Comspot Light" panose="020F0003040202060204" pitchFamily="34" charset="0"/>
              </a:rPr>
              <a:t> verbindlich in den Vertrag aufnehmen, weil dies auch den Bestimmungen der Leasingerlasse der Finanzverwaltung widerspräche.</a:t>
            </a:r>
          </a:p>
          <a:p>
            <a:r>
              <a:rPr lang="de-DE" sz="1200" b="0" i="0" kern="120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Unser Kaufangebot beruht auf dem Gebraucht-Kaufpreis des </a:t>
            </a:r>
            <a:r>
              <a:rPr lang="de-DE" sz="1200" b="0" i="0" kern="1200" err="1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JobRads</a:t>
            </a:r>
            <a:r>
              <a:rPr lang="de-DE" sz="1200" b="0" i="0" kern="120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, der mit derzeit 18 % des Verkaufspreises kalkuliert ist.</a:t>
            </a:r>
          </a:p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1EBDA9-25A4-4B84-BD62-39D4D4F7A43D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4407742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i="1"/>
              <a:t>Versenden Sie diese Präsentation an Ihre Beschäftigten? Dann hinterlegen Sie auf dieser Folie am besten den Link zum JobRad®-Portal Ihres Unternehmens.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1EBDA9-25A4-4B84-BD62-39D4D4F7A43D}" type="slidenum">
              <a:rPr lang="de-DE" smtClean="0"/>
              <a:t>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9902259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462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i="1" baseline="0"/>
              <a:t>Hier können Sie Ihre individuellen Konditionen bzgl. der </a:t>
            </a:r>
            <a:r>
              <a:rPr lang="de-DE" i="1" baseline="0" err="1"/>
              <a:t>JobRäder</a:t>
            </a:r>
            <a:r>
              <a:rPr lang="de-DE" i="1" baseline="0"/>
              <a:t> eintragen.</a:t>
            </a:r>
          </a:p>
          <a:p>
            <a:pPr marL="17462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i="1" baseline="0"/>
              <a:t>Beispiel: „Maximalpreis für Ihr JobRad®: 8.000 €“, „Maximale Anzahl an </a:t>
            </a:r>
            <a:r>
              <a:rPr lang="de-DE" i="1" baseline="0" err="1"/>
              <a:t>JobRädern</a:t>
            </a:r>
            <a:r>
              <a:rPr lang="de-DE" i="1" baseline="0"/>
              <a:t>: 2“, …</a:t>
            </a:r>
          </a:p>
          <a:p>
            <a:endParaRPr lang="de-DE" sz="1200" b="1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de-DE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Welche Fahrräder sind bei JobRad</a:t>
            </a:r>
            <a:r>
              <a:rPr lang="de-DE" sz="1200" b="1"/>
              <a:t>®</a:t>
            </a:r>
            <a:r>
              <a:rPr lang="de-DE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möglich?</a:t>
            </a:r>
            <a:endParaRPr lang="de-DE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de-D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Egal, ob Stadt- oder Tourenrad, Mountainbike oder Rennrad, Pedelec oder S-Pedelec, Liege- oder Lastenrad, egal, von welchem Hersteller oder welcher Marke – jedes Rad kann ein JobRad</a:t>
            </a:r>
            <a:r>
              <a:rPr lang="de-DE" sz="1200"/>
              <a:t>®</a:t>
            </a:r>
            <a:r>
              <a:rPr lang="de-D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sein!</a:t>
            </a:r>
          </a:p>
          <a:p>
            <a:r>
              <a:rPr lang="de-D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Da jede Bestellung einen Verwaltungsaufwand mit sich bringt, gilt ein Mindestpreis von 749 € inkl. MwSt.</a:t>
            </a:r>
          </a:p>
          <a:p>
            <a:endParaRPr lang="de-DE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1EBDA9-25A4-4B84-BD62-39D4D4F7A43D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43037451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Woher bekomme ich mein JobRad</a:t>
            </a:r>
            <a:r>
              <a:rPr lang="de-DE" sz="1200" b="1" i="0"/>
              <a:t>®</a:t>
            </a:r>
            <a:r>
              <a:rPr lang="de-DE" sz="1200" b="1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?</a:t>
            </a:r>
          </a:p>
          <a:p>
            <a:pPr fontAlgn="t"/>
            <a:r>
              <a:rPr lang="de-DE" sz="120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JobRad®-Berechtigte können sich bei nahezu allen </a:t>
            </a:r>
            <a:r>
              <a:rPr lang="de-DE" sz="120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Fahrradfachhändler:innen</a:t>
            </a:r>
            <a:r>
              <a:rPr lang="de-DE" sz="120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in Deutschland mit insgesamt rund 7.200 Verkaufsstellen ihr Wunschrad aussuchen.</a:t>
            </a:r>
            <a:r>
              <a:rPr lang="de-D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Ob kleine, inhabergeführte Läden, große Ketten oder Onlineshops. </a:t>
            </a:r>
          </a:p>
          <a:p>
            <a:pPr fontAlgn="t"/>
            <a:r>
              <a:rPr lang="de-D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Lokale JobRad</a:t>
            </a:r>
            <a:r>
              <a:rPr lang="de-DE" sz="1200" i="0"/>
              <a:t>®</a:t>
            </a:r>
            <a:r>
              <a:rPr lang="de-D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</a:t>
            </a:r>
            <a:r>
              <a:rPr lang="de-DE" sz="1200" b="0" i="0" kern="120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Partner:innen</a:t>
            </a:r>
            <a:r>
              <a:rPr lang="de-D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finden Ihre Beschäftigten bequem über die </a:t>
            </a:r>
            <a:r>
              <a:rPr lang="de-DE" sz="1200" b="0" i="0" u="none" strike="noStrike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Händlersuche im JobRad®-Portal oder der JobRad®-Webseite.</a:t>
            </a:r>
            <a:endParaRPr lang="de-DE" sz="1200" b="0" i="0" kern="1200">
              <a:solidFill>
                <a:schemeClr val="tx1"/>
              </a:solidFill>
              <a:effectLst/>
              <a:latin typeface="+mn-lt"/>
              <a:ea typeface="+mn-ea"/>
              <a:cs typeface="+mn-cs"/>
            </a:endParaRPr>
          </a:p>
          <a:p>
            <a:r>
              <a:rPr lang="de-DE" sz="1200" b="0" i="0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Der bevorzugte Fachhandel ist noch nicht dabei? Teilen Sie es uns mit und wir kümmern uns um alles Weitere!</a:t>
            </a:r>
          </a:p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1EBDA9-25A4-4B84-BD62-39D4D4F7A43D}" type="slidenum">
              <a:rPr lang="de-DE" smtClean="0"/>
              <a:t>8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8157908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i="1"/>
              <a:t>Ein JobRad® kommt standardmäßig immer mit </a:t>
            </a:r>
            <a:r>
              <a:rPr lang="de-DE" sz="1200" b="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JobRad</a:t>
            </a:r>
            <a:r>
              <a:rPr lang="de-DE" sz="1200" i="1"/>
              <a:t>®</a:t>
            </a:r>
            <a:r>
              <a:rPr lang="de-DE" sz="1200" b="0" i="1" kern="120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-Vollkaskoversicherung inkl. Mobilitätsgarantie. Darüber hinaus können sich Mitarbeitende – je nachdem, ob Sie Ihnen Services von JobRad® anbieten –, optional auch für verschiedene Servicepakete entscheiden. Details zu den Servicepaketen finden Sie auf den folgenden Folien.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1EBDA9-25A4-4B84-BD62-39D4D4F7A43D}" type="slidenum">
              <a:rPr lang="de-DE" smtClean="0"/>
              <a:t>9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5574769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57D9EE-0A70-B3BE-2FCF-5843484E225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B727A88B-DDE1-48E2-2289-BF14EF9361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057102AB-0C72-AB96-4729-57F63D7C01DA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1200" b="1" i="1" kern="120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Folienoption 1: Sie bieten Ihren Beschäftigten die ab Juli 2025 verfügbaren neuen Servicepakete Basis/Komfort/Unlimited an? </a:t>
            </a:r>
          </a:p>
          <a:p>
            <a:r>
              <a:rPr lang="de-DE" sz="1200" b="0" i="1" kern="120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Dann können Sie alternativ</a:t>
            </a:r>
            <a:r>
              <a:rPr lang="de-DE" sz="1200" b="0" i="1" kern="1200" baseline="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 oder zusätzlich zur Folie „Auf Nummer Sicher“ diese Folie zeigen, um bei Bedarf mehr ins Detail zu gehen. </a:t>
            </a:r>
            <a:endParaRPr lang="de-DE" sz="1200" b="0" i="1" kern="1200">
              <a:solidFill>
                <a:schemeClr val="tx1"/>
              </a:solidFill>
              <a:effectLst/>
              <a:latin typeface="Comspot Light" panose="020F0003040202060204" pitchFamily="34" charset="0"/>
              <a:ea typeface="Comspot Light" panose="020F0003040202060204" pitchFamily="34" charset="0"/>
              <a:cs typeface="+mn-cs"/>
            </a:endParaRPr>
          </a:p>
          <a:p>
            <a:endParaRPr lang="de-DE"/>
          </a:p>
          <a:p>
            <a:pPr>
              <a:lnSpc>
                <a:spcPct val="95000"/>
              </a:lnSpc>
              <a:spcBef>
                <a:spcPts val="1500"/>
              </a:spcBef>
              <a:buNone/>
            </a:pPr>
            <a:r>
              <a:rPr lang="de-DE" sz="1800" b="1" kern="100">
                <a:solidFill>
                  <a:srgbClr val="2B373D"/>
                </a:solidFill>
                <a:effectLst/>
                <a:latin typeface="Calmetta" panose="020B0603020203030204" pitchFamily="34" charset="0"/>
                <a:ea typeface="Calmetta Light" panose="020B0403020203030204" pitchFamily="34" charset="0"/>
                <a:cs typeface="Calmetta" panose="020B0603020203030204" pitchFamily="34" charset="0"/>
              </a:rPr>
              <a:t>Servicepaket Basis: Flexibel und budgetfreundlich</a:t>
            </a:r>
          </a:p>
          <a:p>
            <a:pPr marL="342900" lvl="0" indent="-342900">
              <a:lnSpc>
                <a:spcPct val="105000"/>
              </a:lnSpc>
              <a:buFont typeface="Symbol" panose="05050102010706020507" pitchFamily="18" charset="2"/>
              <a:buChar char=""/>
            </a:pPr>
            <a:r>
              <a:rPr lang="de-DE" sz="1800" kern="100">
                <a:solidFill>
                  <a:srgbClr val="2B373D"/>
                </a:solidFill>
                <a:effectLst/>
                <a:latin typeface="Calmetta Light" panose="020B0403020203030204" pitchFamily="34" charset="0"/>
                <a:ea typeface="Calmetta Light" panose="020B0403020203030204" pitchFamily="34" charset="0"/>
                <a:cs typeface="Calmetta Light" panose="020B0403020203030204" pitchFamily="34" charset="0"/>
              </a:rPr>
              <a:t>Der solide Einstieg für alle, die grundlegenden Service suchen: Dank jährlicher Inspektion (Sichtprüfung) bleibt dein Fahrrad, E-Bike oder E-Lastenrad fahrtauglich, zuverlässig und sicher.</a:t>
            </a:r>
          </a:p>
          <a:p>
            <a:pPr marL="342900" lvl="0" indent="-342900">
              <a:lnSpc>
                <a:spcPct val="105000"/>
              </a:lnSpc>
              <a:buFont typeface="Symbol" panose="05050102010706020507" pitchFamily="18" charset="2"/>
              <a:buChar char=""/>
            </a:pPr>
            <a:r>
              <a:rPr lang="de-DE" sz="1800" kern="100">
                <a:solidFill>
                  <a:srgbClr val="2B373D"/>
                </a:solidFill>
                <a:effectLst/>
                <a:latin typeface="Calmetta Light" panose="020B0403020203030204" pitchFamily="34" charset="0"/>
                <a:ea typeface="Calmetta Light" panose="020B0403020203030204" pitchFamily="34" charset="0"/>
                <a:cs typeface="Calmetta Light" panose="020B0403020203030204" pitchFamily="34" charset="0"/>
              </a:rPr>
              <a:t>Die perfekte Wahl für </a:t>
            </a:r>
            <a:r>
              <a:rPr lang="de-DE" sz="1800" kern="100" err="1">
                <a:solidFill>
                  <a:srgbClr val="2B373D"/>
                </a:solidFill>
                <a:effectLst/>
                <a:latin typeface="Calmetta Light" panose="020B0403020203030204" pitchFamily="34" charset="0"/>
                <a:ea typeface="Calmetta Light" panose="020B0403020203030204" pitchFamily="34" charset="0"/>
                <a:cs typeface="Calmetta Light" panose="020B0403020203030204" pitchFamily="34" charset="0"/>
              </a:rPr>
              <a:t>Gelegenheitsfahrer:innen</a:t>
            </a:r>
            <a:r>
              <a:rPr lang="de-DE" sz="1800" kern="100">
                <a:solidFill>
                  <a:srgbClr val="2B373D"/>
                </a:solidFill>
                <a:effectLst/>
                <a:latin typeface="Calmetta Light" panose="020B0403020203030204" pitchFamily="34" charset="0"/>
                <a:ea typeface="Calmetta Light" panose="020B0403020203030204" pitchFamily="34" charset="0"/>
                <a:cs typeface="Calmetta Light" panose="020B0403020203030204" pitchFamily="34" charset="0"/>
              </a:rPr>
              <a:t>, die ihren Geldbeutel schonen und trotzdem auf Nummer sicher gehen wollen.</a:t>
            </a:r>
          </a:p>
          <a:p>
            <a:pPr marL="0" lvl="0" indent="0">
              <a:lnSpc>
                <a:spcPct val="105000"/>
              </a:lnSpc>
              <a:buFont typeface="Symbol" panose="05050102010706020507" pitchFamily="18" charset="2"/>
              <a:buNone/>
            </a:pPr>
            <a:endParaRPr lang="de-DE" sz="1800" kern="100">
              <a:solidFill>
                <a:srgbClr val="2B373D"/>
              </a:solidFill>
              <a:effectLst/>
              <a:latin typeface="Calmetta Light" panose="020B0403020203030204" pitchFamily="34" charset="0"/>
              <a:ea typeface="Calmetta Light" panose="020B0403020203030204" pitchFamily="34" charset="0"/>
              <a:cs typeface="Calmetta Light" panose="020B0403020203030204" pitchFamily="34" charset="0"/>
            </a:endParaRPr>
          </a:p>
          <a:p>
            <a:pPr>
              <a:lnSpc>
                <a:spcPct val="95000"/>
              </a:lnSpc>
              <a:spcBef>
                <a:spcPts val="1500"/>
              </a:spcBef>
              <a:buNone/>
            </a:pPr>
            <a:r>
              <a:rPr lang="de-DE" sz="1800" b="1" kern="100">
                <a:solidFill>
                  <a:srgbClr val="2B373D"/>
                </a:solidFill>
                <a:effectLst/>
                <a:latin typeface="Calmetta" panose="020B0603020203030204" pitchFamily="34" charset="0"/>
                <a:ea typeface="Calmetta Light" panose="020B0403020203030204" pitchFamily="34" charset="0"/>
                <a:cs typeface="Calmetta" panose="020B0603020203030204" pitchFamily="34" charset="0"/>
              </a:rPr>
              <a:t>Servicepaket Komfort: Mehr Leistung, mehr Sicherheit</a:t>
            </a:r>
          </a:p>
          <a:p>
            <a:pPr marL="342900" lvl="0" indent="-342900">
              <a:lnSpc>
                <a:spcPct val="105000"/>
              </a:lnSpc>
              <a:buFont typeface="Symbol" panose="05050102010706020507" pitchFamily="18" charset="2"/>
              <a:buChar char=""/>
            </a:pPr>
            <a:r>
              <a:rPr lang="de-DE" sz="1800" kern="100">
                <a:solidFill>
                  <a:srgbClr val="2B373D"/>
                </a:solidFill>
                <a:effectLst/>
                <a:latin typeface="Calmetta Light" panose="020B0403020203030204" pitchFamily="34" charset="0"/>
                <a:ea typeface="Calmetta Light" panose="020B0403020203030204" pitchFamily="34" charset="0"/>
                <a:cs typeface="Calmetta Light" panose="020B0403020203030204" pitchFamily="34" charset="0"/>
              </a:rPr>
              <a:t>Neben Inspektionen bekommst du auch großzügige Budgets für Reparaturen und Verschleißteile, ideal angepasst an eine häufige Nutzung deines Rads.</a:t>
            </a:r>
          </a:p>
          <a:p>
            <a:pPr marL="342900" lvl="0" indent="-342900">
              <a:lnSpc>
                <a:spcPct val="105000"/>
              </a:lnSpc>
              <a:buFont typeface="Symbol" panose="05050102010706020507" pitchFamily="18" charset="2"/>
              <a:buChar char=""/>
            </a:pPr>
            <a:r>
              <a:rPr lang="de-DE" sz="1800" kern="100">
                <a:solidFill>
                  <a:srgbClr val="2B373D"/>
                </a:solidFill>
                <a:effectLst/>
                <a:latin typeface="Calmetta Light" panose="020B0403020203030204" pitchFamily="34" charset="0"/>
                <a:ea typeface="Calmetta Light" panose="020B0403020203030204" pitchFamily="34" charset="0"/>
                <a:cs typeface="Calmetta Light" panose="020B0403020203030204" pitchFamily="34" charset="0"/>
              </a:rPr>
              <a:t>Ideal für </a:t>
            </a:r>
            <a:r>
              <a:rPr lang="de-DE" sz="1800" kern="100" err="1">
                <a:solidFill>
                  <a:srgbClr val="2B373D"/>
                </a:solidFill>
                <a:effectLst/>
                <a:latin typeface="Calmetta Light" panose="020B0403020203030204" pitchFamily="34" charset="0"/>
                <a:ea typeface="Calmetta Light" panose="020B0403020203030204" pitchFamily="34" charset="0"/>
                <a:cs typeface="Calmetta Light" panose="020B0403020203030204" pitchFamily="34" charset="0"/>
              </a:rPr>
              <a:t>Alltagsfahrer:innen</a:t>
            </a:r>
            <a:r>
              <a:rPr lang="de-DE" sz="1800" kern="100">
                <a:solidFill>
                  <a:srgbClr val="2B373D"/>
                </a:solidFill>
                <a:effectLst/>
                <a:latin typeface="Calmetta Light" panose="020B0403020203030204" pitchFamily="34" charset="0"/>
                <a:ea typeface="Calmetta Light" panose="020B0403020203030204" pitchFamily="34" charset="0"/>
                <a:cs typeface="Calmetta Light" panose="020B0403020203030204" pitchFamily="34" charset="0"/>
              </a:rPr>
              <a:t>, die auch bei regelmäßigen oder intensiveren Radtouren umfassend abgesichert sein möchten.</a:t>
            </a:r>
          </a:p>
          <a:p>
            <a:pPr marL="0" lvl="0" indent="0">
              <a:lnSpc>
                <a:spcPct val="105000"/>
              </a:lnSpc>
              <a:buFont typeface="Symbol" panose="05050102010706020507" pitchFamily="18" charset="2"/>
              <a:buNone/>
            </a:pPr>
            <a:endParaRPr lang="de-DE" sz="1800" kern="100">
              <a:solidFill>
                <a:srgbClr val="2B373D"/>
              </a:solidFill>
              <a:effectLst/>
              <a:latin typeface="Calmetta Light" panose="020B0403020203030204" pitchFamily="34" charset="0"/>
              <a:ea typeface="Calmetta Light" panose="020B0403020203030204" pitchFamily="34" charset="0"/>
              <a:cs typeface="Calmetta Light" panose="020B0403020203030204" pitchFamily="34" charset="0"/>
            </a:endParaRPr>
          </a:p>
          <a:p>
            <a:pPr>
              <a:lnSpc>
                <a:spcPct val="95000"/>
              </a:lnSpc>
              <a:spcBef>
                <a:spcPts val="1500"/>
              </a:spcBef>
              <a:buNone/>
            </a:pPr>
            <a:r>
              <a:rPr lang="de-DE" sz="1800" b="1" kern="100">
                <a:solidFill>
                  <a:srgbClr val="2B373D"/>
                </a:solidFill>
                <a:effectLst/>
                <a:latin typeface="Calmetta" panose="020B0603020203030204" pitchFamily="34" charset="0"/>
                <a:ea typeface="Calmetta Light" panose="020B0403020203030204" pitchFamily="34" charset="0"/>
                <a:cs typeface="Calmetta" panose="020B0603020203030204" pitchFamily="34" charset="0"/>
              </a:rPr>
              <a:t>Servicepaket Unlimited: Das Rundum-Sorglos-Paket</a:t>
            </a:r>
          </a:p>
          <a:p>
            <a:pPr marL="342900" lvl="0" indent="-342900">
              <a:lnSpc>
                <a:spcPct val="105000"/>
              </a:lnSpc>
              <a:buFont typeface="Symbol" panose="05050102010706020507" pitchFamily="18" charset="2"/>
              <a:buChar char=""/>
            </a:pPr>
            <a:r>
              <a:rPr lang="de-DE" sz="1800" kern="100">
                <a:solidFill>
                  <a:srgbClr val="2B373D"/>
                </a:solidFill>
                <a:effectLst/>
                <a:latin typeface="Calmetta Light" panose="020B0403020203030204" pitchFamily="34" charset="0"/>
                <a:ea typeface="Calmetta Light" panose="020B0403020203030204" pitchFamily="34" charset="0"/>
                <a:cs typeface="Calmetta Light" panose="020B0403020203030204" pitchFamily="34" charset="0"/>
              </a:rPr>
              <a:t>Akkuverschleiß oder häufige Werkstattbesuche? Nichts kann dich ins Schwitzen bringen: Neben den jährlichen Inspektionen sind auch alle Reparaturen und Verschleißteile inklusive.</a:t>
            </a:r>
          </a:p>
          <a:p>
            <a:pPr marL="342900" lvl="0" indent="-342900">
              <a:lnSpc>
                <a:spcPct val="107000"/>
              </a:lnSpc>
              <a:spcAft>
                <a:spcPts val="800"/>
              </a:spcAft>
              <a:buFont typeface="Symbol" panose="05050102010706020507" pitchFamily="18" charset="2"/>
              <a:buChar char=""/>
            </a:pPr>
            <a:r>
              <a:rPr lang="de-DE" sz="1800" kern="100">
                <a:solidFill>
                  <a:srgbClr val="2B373D"/>
                </a:solidFill>
                <a:effectLst/>
                <a:latin typeface="Calmetta Light" panose="020B0403020203030204" pitchFamily="34" charset="0"/>
                <a:ea typeface="Calmetta Light" panose="020B0403020203030204" pitchFamily="34" charset="0"/>
                <a:cs typeface="Times New Roman" panose="02020603050405020304" pitchFamily="18" charset="0"/>
              </a:rPr>
              <a:t>Für </a:t>
            </a:r>
            <a:r>
              <a:rPr lang="de-DE" sz="1800" kern="100" err="1">
                <a:solidFill>
                  <a:srgbClr val="2B373D"/>
                </a:solidFill>
                <a:effectLst/>
                <a:latin typeface="Calmetta Light" panose="020B0403020203030204" pitchFamily="34" charset="0"/>
                <a:ea typeface="Calmetta Light" panose="020B0403020203030204" pitchFamily="34" charset="0"/>
                <a:cs typeface="Times New Roman" panose="02020603050405020304" pitchFamily="18" charset="0"/>
              </a:rPr>
              <a:t>Vielfahrer:innen</a:t>
            </a:r>
            <a:r>
              <a:rPr lang="de-DE" sz="1800" kern="100">
                <a:solidFill>
                  <a:srgbClr val="2B373D"/>
                </a:solidFill>
                <a:effectLst/>
                <a:latin typeface="Calmetta Light" panose="020B0403020203030204" pitchFamily="34" charset="0"/>
                <a:ea typeface="Calmetta Light" panose="020B0403020203030204" pitchFamily="34" charset="0"/>
                <a:cs typeface="Times New Roman" panose="02020603050405020304" pitchFamily="18" charset="0"/>
              </a:rPr>
              <a:t>, die radeln, bis die Bremsen glühen oder </a:t>
            </a:r>
            <a:r>
              <a:rPr lang="de-DE" sz="1800" kern="100" err="1">
                <a:solidFill>
                  <a:srgbClr val="2B373D"/>
                </a:solidFill>
                <a:effectLst/>
                <a:latin typeface="Calmetta Light" panose="020B0403020203030204" pitchFamily="34" charset="0"/>
                <a:ea typeface="Calmetta Light" panose="020B0403020203030204" pitchFamily="34" charset="0"/>
                <a:cs typeface="Times New Roman" panose="02020603050405020304" pitchFamily="18" charset="0"/>
              </a:rPr>
              <a:t>stolze:r</a:t>
            </a:r>
            <a:r>
              <a:rPr lang="de-DE" sz="1800" kern="100">
                <a:solidFill>
                  <a:srgbClr val="2B373D"/>
                </a:solidFill>
                <a:effectLst/>
                <a:latin typeface="Calmetta Light" panose="020B0403020203030204" pitchFamily="34" charset="0"/>
                <a:ea typeface="Calmetta Light" panose="020B0403020203030204" pitchFamily="34" charset="0"/>
                <a:cs typeface="Times New Roman" panose="02020603050405020304" pitchFamily="18" charset="0"/>
              </a:rPr>
              <a:t> </a:t>
            </a:r>
            <a:r>
              <a:rPr lang="de-DE" sz="1800" kern="100" err="1">
                <a:solidFill>
                  <a:srgbClr val="2B373D"/>
                </a:solidFill>
                <a:effectLst/>
                <a:latin typeface="Calmetta Light" panose="020B0403020203030204" pitchFamily="34" charset="0"/>
                <a:ea typeface="Calmetta Light" panose="020B0403020203030204" pitchFamily="34" charset="0"/>
                <a:cs typeface="Times New Roman" panose="02020603050405020304" pitchFamily="18" charset="0"/>
              </a:rPr>
              <a:t>Besitzer:in</a:t>
            </a:r>
            <a:r>
              <a:rPr lang="de-DE" sz="1800" kern="100">
                <a:solidFill>
                  <a:srgbClr val="2B373D"/>
                </a:solidFill>
                <a:effectLst/>
                <a:latin typeface="Calmetta Light" panose="020B0403020203030204" pitchFamily="34" charset="0"/>
                <a:ea typeface="Calmetta Light" panose="020B0403020203030204" pitchFamily="34" charset="0"/>
                <a:cs typeface="Times New Roman" panose="02020603050405020304" pitchFamily="18" charset="0"/>
              </a:rPr>
              <a:t> eines kostspieligeren Modells sind – Unlimited schützt vor ungeplanten Zusatzkosten. </a:t>
            </a:r>
          </a:p>
          <a:p>
            <a:endParaRPr lang="de-DE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74C827C1-E0D8-1566-F7C8-2CD261808D6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1EBDA9-25A4-4B84-BD62-39D4D4F7A43D}" type="slidenum">
              <a:rPr lang="de-DE" smtClean="0"/>
              <a:t>10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940225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de-DE" sz="1200" b="1" i="1" kern="120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Folienoption 2: Sie bieten Ihren Beschäftigten die bisherigen Servicepakete JobRad®-Inspektion/JobRad®-</a:t>
            </a:r>
            <a:r>
              <a:rPr lang="de-DE" sz="1200" b="1" i="1" kern="1200" err="1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FullService</a:t>
            </a:r>
            <a:r>
              <a:rPr lang="de-DE" sz="1200" b="1" i="1" kern="120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 an? </a:t>
            </a:r>
          </a:p>
          <a:p>
            <a:r>
              <a:rPr lang="de-DE" sz="1200" b="0" i="1" kern="120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Dann können Sie alternativ</a:t>
            </a:r>
            <a:r>
              <a:rPr lang="de-DE" sz="1200" b="0" i="1" kern="1200" baseline="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 oder zusätzlich zur Folie „Auf Nummer Sicher“ diese Folie zeigen, um bei Bedarf mehr ins Detail zu gehen. </a:t>
            </a:r>
            <a:endParaRPr lang="de-DE" sz="1200" b="0" i="1" kern="1200">
              <a:solidFill>
                <a:schemeClr val="tx1"/>
              </a:solidFill>
              <a:effectLst/>
              <a:latin typeface="Comspot Light" panose="020F0003040202060204" pitchFamily="34" charset="0"/>
              <a:ea typeface="Comspot Light" panose="020F0003040202060204" pitchFamily="34" charset="0"/>
              <a:cs typeface="+mn-cs"/>
            </a:endParaRPr>
          </a:p>
          <a:p>
            <a:endParaRPr lang="de-DE" sz="1200" b="1" i="0" kern="1200">
              <a:solidFill>
                <a:schemeClr val="tx1"/>
              </a:solidFill>
              <a:effectLst/>
              <a:latin typeface="Comspot Light" panose="020F0003040202060204" pitchFamily="34" charset="0"/>
              <a:ea typeface="Comspot Light" panose="020F0003040202060204" pitchFamily="34" charset="0"/>
              <a:cs typeface="+mn-cs"/>
            </a:endParaRPr>
          </a:p>
          <a:p>
            <a:r>
              <a:rPr lang="de-DE" sz="1200" b="1" i="0" kern="120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Was ist die JobRad</a:t>
            </a:r>
            <a:r>
              <a:rPr lang="de-DE" sz="1800" b="1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®</a:t>
            </a:r>
            <a:r>
              <a:rPr lang="de-DE" sz="1200" b="1" i="0" kern="120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-Vollkaskoversicherung?</a:t>
            </a:r>
            <a:endParaRPr lang="de-DE" sz="1200" b="0" i="0" kern="1200">
              <a:solidFill>
                <a:schemeClr val="tx1"/>
              </a:solidFill>
              <a:effectLst/>
              <a:latin typeface="Comspot Light" panose="020F0003040202060204" pitchFamily="34" charset="0"/>
              <a:ea typeface="Comspot Light" panose="020F0003040202060204" pitchFamily="34" charset="0"/>
              <a:cs typeface="+mn-cs"/>
            </a:endParaRPr>
          </a:p>
          <a:p>
            <a:r>
              <a:rPr lang="de-DE" sz="1200" b="0" i="0" kern="120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Die JobRad</a:t>
            </a:r>
            <a:r>
              <a:rPr lang="de-DE" sz="1200"/>
              <a:t>®</a:t>
            </a:r>
            <a:r>
              <a:rPr lang="de-DE" sz="1200" b="0" i="0" kern="120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-Vollkaskoversicherung schützt Sie und Ihr Rad bei Unfallschäden, Vandalismus, Diebstahl und in vielen weiteren Fällen.</a:t>
            </a:r>
          </a:p>
          <a:p>
            <a:r>
              <a:rPr lang="de-DE" sz="1200" b="0" i="0" kern="120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Als Leasinggut muss Ihr JobRad</a:t>
            </a:r>
            <a:r>
              <a:rPr lang="de-DE" sz="1200"/>
              <a:t>®</a:t>
            </a:r>
            <a:r>
              <a:rPr lang="de-DE" sz="1200" b="0" i="0" kern="120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 versichert sein, deshalb ist die JobRad</a:t>
            </a:r>
            <a:r>
              <a:rPr lang="de-DE" sz="1200"/>
              <a:t>®</a:t>
            </a:r>
            <a:r>
              <a:rPr lang="de-DE" sz="1200" b="0" i="0" kern="120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-Vollkaskoversicherung bei uns Standard.</a:t>
            </a:r>
          </a:p>
          <a:p>
            <a:endParaRPr lang="de-DE" sz="1200" b="1" i="0" kern="1200">
              <a:solidFill>
                <a:schemeClr val="tx1"/>
              </a:solidFill>
              <a:effectLst/>
              <a:latin typeface="Comspot Light" panose="020F0003040202060204" pitchFamily="34" charset="0"/>
              <a:ea typeface="Comspot Light" panose="020F0003040202060204" pitchFamily="34" charset="0"/>
              <a:cs typeface="+mn-cs"/>
            </a:endParaRPr>
          </a:p>
          <a:p>
            <a:r>
              <a:rPr lang="de-DE" sz="1200" b="1" i="0" kern="120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Was ist die JobRad</a:t>
            </a:r>
            <a:r>
              <a:rPr lang="de-DE" sz="1200" b="1"/>
              <a:t>®</a:t>
            </a:r>
            <a:r>
              <a:rPr lang="de-DE" sz="1200" b="1" i="0" kern="120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-Mobilitätsgarantie?</a:t>
            </a:r>
            <a:endParaRPr lang="de-DE" sz="1200" b="0" i="0" kern="1200">
              <a:solidFill>
                <a:schemeClr val="tx1"/>
              </a:solidFill>
              <a:effectLst/>
              <a:latin typeface="Comspot Light" panose="020F0003040202060204" pitchFamily="34" charset="0"/>
              <a:ea typeface="Comspot Light" panose="020F0003040202060204" pitchFamily="34" charset="0"/>
              <a:cs typeface="+mn-cs"/>
            </a:endParaRPr>
          </a:p>
          <a:p>
            <a:r>
              <a:rPr lang="de-DE" sz="1200" b="0" i="0" kern="120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Die JobRad</a:t>
            </a:r>
            <a:r>
              <a:rPr lang="de-DE" sz="1200"/>
              <a:t>®</a:t>
            </a:r>
            <a:r>
              <a:rPr lang="de-DE" sz="1200" b="0" i="0" kern="120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-Mobilitätsgarantie schützt Sie unterwegs. Unter anderem mit mobiler Pannenhilfe und einer 24-Stunden-Notrufnummer.</a:t>
            </a:r>
          </a:p>
          <a:p>
            <a:r>
              <a:rPr lang="de-DE" sz="1200" b="0" i="0" kern="120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Die Mobilitätsgarantie ist kostenfrei in der JobRad</a:t>
            </a:r>
            <a:r>
              <a:rPr lang="de-DE" sz="1200"/>
              <a:t>®</a:t>
            </a:r>
            <a:r>
              <a:rPr lang="de-DE" sz="1200" b="0" i="0" kern="120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-Vollkaskoversicherung enthalten.</a:t>
            </a:r>
          </a:p>
          <a:p>
            <a:endParaRPr lang="de-DE" sz="1200" b="0" i="0" kern="1200">
              <a:solidFill>
                <a:schemeClr val="tx1"/>
              </a:solidFill>
              <a:effectLst/>
              <a:latin typeface="Comspot Light" panose="020F0003040202060204" pitchFamily="34" charset="0"/>
              <a:ea typeface="Comspot Light" panose="020F0003040202060204" pitchFamily="34" charset="0"/>
              <a:cs typeface="+mn-cs"/>
            </a:endParaRPr>
          </a:p>
          <a:p>
            <a:r>
              <a:rPr lang="de-DE" sz="1200" b="1" i="0" kern="120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Was ist die JobRad</a:t>
            </a:r>
            <a:r>
              <a:rPr lang="de-DE" sz="1200"/>
              <a:t>®</a:t>
            </a:r>
            <a:r>
              <a:rPr lang="de-DE" sz="1200" b="1" i="0" kern="120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-Inspektion?</a:t>
            </a:r>
            <a:endParaRPr lang="de-DE" sz="1200" b="0" i="0" kern="1200">
              <a:solidFill>
                <a:schemeClr val="tx1"/>
              </a:solidFill>
              <a:effectLst/>
              <a:latin typeface="Comspot Light" panose="020F0003040202060204" pitchFamily="34" charset="0"/>
              <a:ea typeface="Comspot Light" panose="020F0003040202060204" pitchFamily="34" charset="0"/>
              <a:cs typeface="+mn-cs"/>
            </a:endParaRPr>
          </a:p>
          <a:p>
            <a:r>
              <a:rPr lang="de-DE" sz="1200" b="0" i="0" kern="120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Mit der JobRad®-Inspektion erhalten Sie für 5 € (netto) monatlich einen jährlichen Check im Wert von 90 € (brutto) bei beliebigen JobRad</a:t>
            </a:r>
            <a:r>
              <a:rPr lang="de-DE" sz="1200"/>
              <a:t>®</a:t>
            </a:r>
            <a:r>
              <a:rPr lang="de-DE" sz="1200" b="0" i="0" kern="120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-</a:t>
            </a:r>
            <a:r>
              <a:rPr lang="de-DE" sz="1200" b="0" i="0" kern="1200" err="1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Premiumhändler:innen</a:t>
            </a:r>
            <a:r>
              <a:rPr lang="de-DE" sz="1200" b="0" i="0" kern="120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.</a:t>
            </a:r>
            <a:r>
              <a:rPr lang="de-DE" sz="1200" b="0" i="0" kern="1200" baseline="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 </a:t>
            </a:r>
            <a:r>
              <a:rPr lang="de-DE" sz="1200" b="0" i="0" kern="120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Mitarbeitende schließen die Inspektion bei Bestellung eines </a:t>
            </a:r>
            <a:r>
              <a:rPr lang="de-DE" sz="1200" b="0" i="0" kern="1200" err="1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JobRads</a:t>
            </a:r>
            <a:r>
              <a:rPr lang="de-DE" sz="1200" b="0" i="0" kern="120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 einfach mit ab. Ein nachträglicher Abschluss ist nicht möglich.</a:t>
            </a:r>
          </a:p>
          <a:p>
            <a:endParaRPr lang="de-DE" sz="1200" b="1" i="0" kern="1200">
              <a:solidFill>
                <a:schemeClr val="tx1"/>
              </a:solidFill>
              <a:effectLst/>
              <a:latin typeface="Comspot Light" panose="020F0003040202060204" pitchFamily="34" charset="0"/>
              <a:ea typeface="Comspot Light" panose="020F0003040202060204" pitchFamily="34" charset="0"/>
              <a:cs typeface="+mn-cs"/>
            </a:endParaRPr>
          </a:p>
          <a:p>
            <a:r>
              <a:rPr lang="de-DE" sz="1200" b="1" i="0" kern="120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Was ist der JobRad</a:t>
            </a:r>
            <a:r>
              <a:rPr lang="de-DE" sz="1200"/>
              <a:t>®</a:t>
            </a:r>
            <a:r>
              <a:rPr lang="de-DE" sz="1200" b="1" i="0" kern="120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-</a:t>
            </a:r>
            <a:r>
              <a:rPr lang="de-DE" sz="1200" b="1" i="0" kern="1200" err="1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FullService</a:t>
            </a:r>
            <a:r>
              <a:rPr lang="de-DE" sz="1200" b="1" i="0" kern="120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?</a:t>
            </a:r>
            <a:endParaRPr lang="de-DE" sz="1200" b="0" i="0" kern="1200">
              <a:solidFill>
                <a:schemeClr val="tx1"/>
              </a:solidFill>
              <a:effectLst/>
              <a:latin typeface="Comspot Light" panose="020F0003040202060204" pitchFamily="34" charset="0"/>
              <a:ea typeface="Comspot Light" panose="020F0003040202060204" pitchFamily="34" charset="0"/>
              <a:cs typeface="+mn-cs"/>
            </a:endParaRPr>
          </a:p>
          <a:p>
            <a:r>
              <a:rPr lang="de-DE" sz="1200" b="0" i="0" kern="120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Der JobRad</a:t>
            </a:r>
            <a:r>
              <a:rPr lang="de-DE" sz="1200"/>
              <a:t>®</a:t>
            </a:r>
            <a:r>
              <a:rPr lang="de-DE" sz="1200" b="0" i="0" kern="120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-</a:t>
            </a:r>
            <a:r>
              <a:rPr lang="de-DE" sz="1200" b="0" i="0" kern="1200" err="1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FullService</a:t>
            </a:r>
            <a:r>
              <a:rPr lang="de-DE" sz="1200" b="0" i="0" kern="120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 eröffnet </a:t>
            </a:r>
            <a:r>
              <a:rPr lang="de-DE" sz="1200" b="0" i="0" kern="1200" err="1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JobRadler:innenn</a:t>
            </a:r>
            <a:r>
              <a:rPr lang="de-DE" sz="1200" b="0" i="0" kern="120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 die große Freiheit.</a:t>
            </a:r>
          </a:p>
          <a:p>
            <a:r>
              <a:rPr lang="de-DE" sz="1200" b="0" i="0" kern="120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Für eine zusätzliche Rate von insgesamt nur 10 € (netto) im Monat erhalten Sie neben dem jährlichen </a:t>
            </a:r>
            <a:r>
              <a:rPr lang="de-DE" b="0" i="0">
                <a:solidFill>
                  <a:srgbClr val="2B373D"/>
                </a:solidFill>
                <a:effectLst/>
                <a:latin typeface="Calmetta" panose="020B0603020203030204" pitchFamily="34" charset="0"/>
              </a:rPr>
              <a:t>Check </a:t>
            </a:r>
            <a:r>
              <a:rPr lang="de-DE" sz="1200" b="0" i="0" kern="1200">
                <a:solidFill>
                  <a:schemeClr val="tx1"/>
                </a:solidFill>
                <a:effectLst/>
                <a:latin typeface="Comspot Light" panose="020F0003040202060204" pitchFamily="34" charset="0"/>
                <a:ea typeface="Comspot Light" panose="020F0003040202060204" pitchFamily="34" charset="0"/>
                <a:cs typeface="+mn-cs"/>
              </a:rPr>
              <a:t>im Wert von 90 € (brutto) </a:t>
            </a:r>
            <a:r>
              <a:rPr lang="de-DE" b="0" i="0">
                <a:solidFill>
                  <a:srgbClr val="2B373D"/>
                </a:solidFill>
                <a:effectLst/>
                <a:latin typeface="Calmetta" panose="020B0603020203030204" pitchFamily="34" charset="0"/>
              </a:rPr>
              <a:t>pro Vertragsjahr bei den JobRad</a:t>
            </a:r>
            <a:r>
              <a:rPr lang="de-DE" sz="1200"/>
              <a:t>®</a:t>
            </a:r>
            <a:r>
              <a:rPr lang="de-DE" b="0" i="0">
                <a:solidFill>
                  <a:srgbClr val="2B373D"/>
                </a:solidFill>
                <a:effectLst/>
                <a:latin typeface="Calmetta" panose="020B0603020203030204" pitchFamily="34" charset="0"/>
              </a:rPr>
              <a:t>-</a:t>
            </a:r>
            <a:r>
              <a:rPr lang="de-DE" b="0" i="0" err="1">
                <a:solidFill>
                  <a:srgbClr val="2B373D"/>
                </a:solidFill>
                <a:effectLst/>
                <a:latin typeface="Calmetta" panose="020B0603020203030204" pitchFamily="34" charset="0"/>
              </a:rPr>
              <a:t>Fachhandelspartner:innen</a:t>
            </a:r>
            <a:r>
              <a:rPr lang="de-DE" b="0" i="0">
                <a:solidFill>
                  <a:srgbClr val="2B373D"/>
                </a:solidFill>
                <a:effectLst/>
                <a:latin typeface="Calmetta" panose="020B0603020203030204" pitchFamily="34" charset="0"/>
              </a:rPr>
              <a:t> über die dreijährige Laufzeit Ihrer Wahl zusätzlich Verschleißreparaturen im Wert von bis zu 230 €.</a:t>
            </a:r>
          </a:p>
          <a:p>
            <a:endParaRPr lang="de-DE" sz="1200" b="0" i="0" kern="1200">
              <a:solidFill>
                <a:srgbClr val="2B373D"/>
              </a:solidFill>
              <a:effectLst/>
              <a:latin typeface="Calmetta" panose="020B0603020203030204" pitchFamily="34" charset="0"/>
              <a:ea typeface="Comspot Light" panose="020F0003040202060204" pitchFamily="34" charset="0"/>
              <a:cs typeface="+mn-cs"/>
            </a:endParaRPr>
          </a:p>
          <a:p>
            <a:endParaRPr lang="de-DE"/>
          </a:p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1EBDA9-25A4-4B84-BD62-39D4D4F7A43D}" type="slidenum">
              <a:rPr lang="de-DE" smtClean="0"/>
              <a:t>11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67955029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i="1" baseline="0">
                <a:latin typeface="Comspot Light"/>
                <a:ea typeface="Comspot Light" panose="020F0003040202060204" pitchFamily="34" charset="0"/>
              </a:rPr>
              <a:t>Sie versenden diese Präsentation an Ihre Beschäftigten? Dann hinterlegen Sie auf dieser Folie idealerweise gleich den Link zum </a:t>
            </a:r>
            <a:r>
              <a:rPr lang="de-DE" i="1" err="1">
                <a:latin typeface="Comspot Light"/>
                <a:ea typeface="Comspot Light" panose="020F0003040202060204" pitchFamily="34" charset="0"/>
              </a:rPr>
              <a:t>meinJobRad</a:t>
            </a:r>
            <a:r>
              <a:rPr lang="de-DE"/>
              <a:t>®</a:t>
            </a:r>
            <a:r>
              <a:rPr lang="de-DE" i="1">
                <a:latin typeface="Comspot Light"/>
                <a:ea typeface="Comspot Light" panose="020F0003040202060204" pitchFamily="34" charset="0"/>
              </a:rPr>
              <a:t>-Portal</a:t>
            </a:r>
            <a:r>
              <a:rPr lang="de-DE" i="1" baseline="0">
                <a:latin typeface="Comspot Light"/>
                <a:ea typeface="Comspot Light" panose="020F0003040202060204" pitchFamily="34" charset="0"/>
              </a:rPr>
              <a:t> Ihres Unternehmens. </a:t>
            </a:r>
          </a:p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1EBDA9-25A4-4B84-BD62-39D4D4F7A43D}" type="slidenum">
              <a:rPr lang="de-DE" smtClean="0"/>
              <a:t>12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81238777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14604A2-C159-EDF1-BBDA-D8BFA978E4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>
            <a:extLst>
              <a:ext uri="{FF2B5EF4-FFF2-40B4-BE49-F238E27FC236}">
                <a16:creationId xmlns:a16="http://schemas.microsoft.com/office/drawing/2014/main" id="{AF3C5BF1-AE9E-48E2-1B17-231C66A3C9D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>
            <a:extLst>
              <a:ext uri="{FF2B5EF4-FFF2-40B4-BE49-F238E27FC236}">
                <a16:creationId xmlns:a16="http://schemas.microsoft.com/office/drawing/2014/main" id="{ED5D743E-83CD-3410-FE26-72113A47940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i="1"/>
              <a:t>Bei JobRad®-Deals entdecken Mitarbeitende wechselnde Rabattaktionen und Angebote für Räder und Zubehör.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i="1"/>
              <a:t>Mit dabei: viele beliebte Marken, </a:t>
            </a:r>
            <a:r>
              <a:rPr lang="de-DE" i="1" err="1"/>
              <a:t>Hersteller:innen</a:t>
            </a:r>
            <a:r>
              <a:rPr lang="de-DE" i="1"/>
              <a:t> und Shops – sowohl im Fachhandel vor Ort als auch online</a:t>
            </a:r>
          </a:p>
          <a:p>
            <a:pPr marL="171450" lvl="0" indent="-171450">
              <a:buFont typeface="Arial" panose="020B0604020202020204" pitchFamily="34" charset="0"/>
              <a:buChar char="•"/>
            </a:pPr>
            <a:r>
              <a:rPr lang="de-DE" i="1"/>
              <a:t>Exklusiver Zugang für Berechtigte und </a:t>
            </a:r>
            <a:r>
              <a:rPr lang="de-DE" i="1" err="1"/>
              <a:t>JobRadler:innen</a:t>
            </a:r>
            <a:r>
              <a:rPr lang="de-DE" i="1"/>
              <a:t> nach Registrierung im JobRad®-Portal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6EA8249C-CE06-E08E-E63E-226DA2EC85A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1EBDA9-25A4-4B84-BD62-39D4D4F7A43D}" type="slidenum">
              <a:rPr lang="de-DE" smtClean="0"/>
              <a:t>13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4229485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b="0" i="1" baseline="0">
                <a:latin typeface="Comspot Light" panose="020F0003040202060204" pitchFamily="34" charset="0"/>
                <a:ea typeface="Comspot Light" panose="020F0003040202060204" pitchFamily="34" charset="0"/>
              </a:rPr>
              <a:t>Hier sind die Standardangaben hinterlegt. Optional können Sie auf der folgenden Folie Ihre unternehmensspezifischen Konditionen für Ihre Mitarbeitenden darstellen.</a:t>
            </a:r>
          </a:p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1EBDA9-25A4-4B84-BD62-39D4D4F7A43D}" type="slidenum">
              <a:rPr lang="de-DE" smtClean="0"/>
              <a:t>14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4679364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b="0" i="1" baseline="0">
                <a:latin typeface="Comspot Light" panose="020F0003040202060204" pitchFamily="34" charset="0"/>
                <a:ea typeface="Comspot Light" panose="020F0003040202060204" pitchFamily="34" charset="0"/>
              </a:rPr>
              <a:t>Hier können Sie Ihre unternehmensspezifischen Konditionen für Ihre Mitarbeitenden im Überblick darstellen. Geben Sie beispielsweise die in Ihrem Unternehmen verfügbaren Services an: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200" b="0" i="1" baseline="0">
              <a:latin typeface="Comspot Light" panose="020F0003040202060204" pitchFamily="34" charset="0"/>
              <a:ea typeface="Comspot Light" panose="020F000304020206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b="0" i="1" baseline="0">
                <a:latin typeface="Comspot Light" panose="020F0003040202060204" pitchFamily="34" charset="0"/>
                <a:ea typeface="Comspot Light" panose="020F0003040202060204" pitchFamily="34" charset="0"/>
              </a:rPr>
              <a:t>Sie haben die ab Juli 2025 verfügbaren neuen Servicepakete eingeführt?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b="0" i="1" baseline="0">
                <a:latin typeface="Comspot Light" panose="020F0003040202060204" pitchFamily="34" charset="0"/>
                <a:ea typeface="Comspot Light" panose="020F0003040202060204" pitchFamily="34" charset="0"/>
              </a:rPr>
              <a:t>Dann tragen Sie unter „Services von JobRad®“ ein, welche Pakete Sie anbieten („Servicepaket Basis“, „Servicepaket Komfort“ und/oder „Servicepaket Unlimited“).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de-DE" sz="1200" b="0" i="1" baseline="0">
              <a:latin typeface="Comspot Light" panose="020F0003040202060204" pitchFamily="34" charset="0"/>
              <a:ea typeface="Comspot Light" panose="020F0003040202060204" pitchFamily="34" charset="0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b="0" i="1" baseline="0">
                <a:latin typeface="Comspot Light" panose="020F0003040202060204" pitchFamily="34" charset="0"/>
                <a:ea typeface="Comspot Light" panose="020F0003040202060204" pitchFamily="34" charset="0"/>
              </a:rPr>
              <a:t>Sie bieten weiterhin unsere bisherigen Services an?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sz="1200" b="0" i="1" baseline="0">
                <a:latin typeface="Comspot Light" panose="020F0003040202060204" pitchFamily="34" charset="0"/>
                <a:ea typeface="Comspot Light" panose="020F0003040202060204" pitchFamily="34" charset="0"/>
              </a:rPr>
              <a:t>Dann hinterlegen Sie „JobRad®-Inspektion“ und/oder „JobRad®-</a:t>
            </a:r>
            <a:r>
              <a:rPr lang="de-DE" sz="1200" b="0" i="1" baseline="0" err="1">
                <a:latin typeface="Comspot Light" panose="020F0003040202060204" pitchFamily="34" charset="0"/>
                <a:ea typeface="Comspot Light" panose="020F0003040202060204" pitchFamily="34" charset="0"/>
              </a:rPr>
              <a:t>FullService</a:t>
            </a:r>
            <a:r>
              <a:rPr lang="de-DE" sz="1200" b="0" i="1" baseline="0">
                <a:latin typeface="Comspot Light" panose="020F0003040202060204" pitchFamily="34" charset="0"/>
                <a:ea typeface="Comspot Light" panose="020F0003040202060204" pitchFamily="34" charset="0"/>
              </a:rPr>
              <a:t>“.</a:t>
            </a:r>
          </a:p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1EBDA9-25A4-4B84-BD62-39D4D4F7A43D}" type="slidenum">
              <a:rPr lang="de-DE" smtClean="0"/>
              <a:t>15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5051490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i="1">
                <a:latin typeface="Comspot Light" panose="020F0003040202060204" pitchFamily="34" charset="0"/>
                <a:ea typeface="Comspot Light" panose="020F0003040202060204" pitchFamily="34" charset="0"/>
              </a:rPr>
              <a:t>Möglichkeit für Fragen</a:t>
            </a:r>
            <a:r>
              <a:rPr lang="de-DE" i="1" baseline="0">
                <a:latin typeface="Comspot Light" panose="020F0003040202060204" pitchFamily="34" charset="0"/>
                <a:ea typeface="Comspot Light" panose="020F0003040202060204" pitchFamily="34" charset="0"/>
              </a:rPr>
              <a:t> &amp; offene Diskussion.</a:t>
            </a:r>
            <a:endParaRPr lang="de-DE" i="1">
              <a:latin typeface="Comspot Light" panose="020F0003040202060204" pitchFamily="34" charset="0"/>
              <a:ea typeface="Comspot Light" panose="020F0003040202060204" pitchFamily="34" charset="0"/>
            </a:endParaRPr>
          </a:p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1EBDA9-25A4-4B84-BD62-39D4D4F7A43D}" type="slidenum">
              <a:rPr lang="de-DE" smtClean="0"/>
              <a:t>16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18976242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de-DE" i="1"/>
              <a:t>Hier können Sie die Kontaktdaten der JobRad</a:t>
            </a:r>
            <a:r>
              <a:rPr lang="de-DE"/>
              <a:t>®</a:t>
            </a:r>
            <a:r>
              <a:rPr lang="de-DE" i="1"/>
              <a:t>-Ansprechperson in Ihrem Unternehmen hinterlegen.</a:t>
            </a:r>
          </a:p>
          <a:p>
            <a:endParaRPr lang="de-DE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81EBDA9-25A4-4B84-BD62-39D4D4F7A43D}" type="slidenum">
              <a:rPr lang="de-DE" smtClean="0"/>
              <a:t>17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36709675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(hell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">
            <a:extLst>
              <a:ext uri="{FF2B5EF4-FFF2-40B4-BE49-F238E27FC236}">
                <a16:creationId xmlns:a16="http://schemas.microsoft.com/office/drawing/2014/main" id="{E1E1A18B-8B66-308E-480E-CF78E743885A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395288" y="1243013"/>
            <a:ext cx="10728325" cy="4445000"/>
          </a:xfrm>
        </p:spPr>
        <p:txBody>
          <a:bodyPr vert="horz" numCol="1" spcCol="396000"/>
          <a:lstStyle>
            <a:lvl1pPr marL="360000" indent="-360000" defTabSz="360000">
              <a:spcBef>
                <a:spcPts val="600"/>
              </a:spcBef>
              <a:buNone/>
              <a:tabLst>
                <a:tab pos="360000" algn="l"/>
                <a:tab pos="900000" algn="l"/>
                <a:tab pos="1620000" algn="l"/>
              </a:tabLst>
              <a:defRPr/>
            </a:lvl1pPr>
            <a:lvl2pPr marL="360000" indent="-360000" defTabSz="360000">
              <a:spcBef>
                <a:spcPts val="60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>
                <a:latin typeface="+mj-lt"/>
              </a:defRPr>
            </a:lvl2pPr>
            <a:lvl3pPr marL="900000" indent="-540000" defTabSz="360000">
              <a:spcBef>
                <a:spcPts val="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>
                <a:latin typeface="+mn-lt"/>
              </a:defRPr>
            </a:lvl3pPr>
            <a:lvl4pPr marL="900000" indent="-540000" defTabSz="360000">
              <a:spcBef>
                <a:spcPts val="0"/>
              </a:spcBef>
              <a:buNone/>
              <a:tabLst>
                <a:tab pos="360000" algn="l"/>
                <a:tab pos="900000" algn="l"/>
                <a:tab pos="1620000" algn="l"/>
              </a:tabLst>
              <a:defRPr sz="1900">
                <a:latin typeface="+mj-lt"/>
              </a:defRPr>
            </a:lvl4pPr>
            <a:lvl5pPr marL="1620000" indent="-720000" defTabSz="360000">
              <a:spcBef>
                <a:spcPts val="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 b="0">
                <a:latin typeface="+mn-lt"/>
              </a:defRPr>
            </a:lvl5pPr>
            <a:lvl6pPr marL="1620000" indent="-720000" defTabSz="360000">
              <a:spcBef>
                <a:spcPts val="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>
                <a:latin typeface="+mj-lt"/>
              </a:defRPr>
            </a:lvl6pPr>
            <a:lvl7pPr marL="1620000" indent="-720000" defTabSz="360000">
              <a:spcBef>
                <a:spcPts val="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>
                <a:latin typeface="+mj-lt"/>
              </a:defRPr>
            </a:lvl7pPr>
            <a:lvl8pPr marL="1620000" indent="-720000" defTabSz="360000">
              <a:spcBef>
                <a:spcPts val="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>
                <a:latin typeface="+mj-lt"/>
              </a:defRPr>
            </a:lvl8pPr>
            <a:lvl9pPr marL="1620000" indent="-720000" defTabSz="360000">
              <a:spcBef>
                <a:spcPts val="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>
                <a:latin typeface="+mj-lt"/>
              </a:defRPr>
            </a:lvl9pPr>
          </a:lstStyle>
          <a:p>
            <a:pPr lvl="0"/>
            <a:r>
              <a:rPr lang="de-DE"/>
              <a:t>X	Agendapunkt auf erster Ebene // für weitere Formate &gt;&gt; Menü &gt; Start &gt; Absatz &gt; Listenebene erhöhen 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  <a:p>
            <a:pPr lvl="5"/>
            <a:r>
              <a:rPr lang="de-DE"/>
              <a:t>Sechste Ebene</a:t>
            </a:r>
          </a:p>
          <a:p>
            <a:pPr lvl="6"/>
            <a:r>
              <a:rPr lang="de-DE"/>
              <a:t>Siebte Ebene</a:t>
            </a:r>
          </a:p>
          <a:p>
            <a:pPr lvl="7"/>
            <a:r>
              <a:rPr lang="de-DE"/>
              <a:t>Achte Ebene</a:t>
            </a:r>
          </a:p>
          <a:p>
            <a:pPr lvl="8"/>
            <a:r>
              <a:rPr lang="de-DE"/>
              <a:t>Neunte Ebene</a:t>
            </a:r>
          </a:p>
        </p:txBody>
      </p:sp>
      <p:sp>
        <p:nvSpPr>
          <p:cNvPr id="2" name="Headline">
            <a:extLst>
              <a:ext uri="{FF2B5EF4-FFF2-40B4-BE49-F238E27FC236}">
                <a16:creationId xmlns:a16="http://schemas.microsoft.com/office/drawing/2014/main" id="{4793EABC-01D1-14EA-8EDB-EAD10AF728B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395288" y="323850"/>
            <a:ext cx="10728325" cy="612000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r>
              <a:rPr lang="de-DE"/>
              <a:t>Headline: Agenda</a:t>
            </a:r>
          </a:p>
        </p:txBody>
      </p:sp>
    </p:spTree>
    <p:extLst>
      <p:ext uri="{BB962C8B-B14F-4D97-AF65-F5344CB8AC3E}">
        <p14:creationId xmlns:p14="http://schemas.microsoft.com/office/powerpoint/2010/main" val="1143588687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49">
          <p15:clr>
            <a:srgbClr val="FBAE40"/>
          </p15:clr>
        </p15:guide>
        <p15:guide id="2" orient="horz" pos="783" userDrawn="1">
          <p15:clr>
            <a:srgbClr val="FBAE40"/>
          </p15:clr>
        </p15:guide>
        <p15:guide id="3" pos="7007">
          <p15:clr>
            <a:srgbClr val="FBAE40"/>
          </p15:clr>
        </p15:guide>
        <p15:guide id="4" orient="horz" pos="204">
          <p15:clr>
            <a:srgbClr val="FBAE40"/>
          </p15:clr>
        </p15:guide>
        <p15:guide id="5" orient="horz" pos="3583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Agenda (hell)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49014234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49">
          <p15:clr>
            <a:srgbClr val="FBAE40"/>
          </p15:clr>
        </p15:guide>
        <p15:guide id="2" orient="horz" pos="783">
          <p15:clr>
            <a:srgbClr val="FBAE40"/>
          </p15:clr>
        </p15:guide>
        <p15:guide id="3" pos="7007">
          <p15:clr>
            <a:srgbClr val="FBAE40"/>
          </p15:clr>
        </p15:guide>
        <p15:guide id="4" orient="horz" pos="204">
          <p15:clr>
            <a:srgbClr val="FBAE40"/>
          </p15:clr>
        </p15:guide>
        <p15:guide id="5" orient="horz" pos="3583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Bild / Text (dunkel)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">
            <a:extLst>
              <a:ext uri="{FF2B5EF4-FFF2-40B4-BE49-F238E27FC236}">
                <a16:creationId xmlns:a16="http://schemas.microsoft.com/office/drawing/2014/main" id="{2FF9D5CC-1489-E623-CA48-00D544B6975F}"/>
              </a:ext>
            </a:extLst>
          </p:cNvPr>
          <p:cNvSpPr>
            <a:spLocks noGrp="1"/>
          </p:cNvSpPr>
          <p:nvPr>
            <p:ph type="body" orient="vert" idx="1" hasCustomPrompt="1"/>
          </p:nvPr>
        </p:nvSpPr>
        <p:spPr>
          <a:xfrm>
            <a:off x="8027988" y="323851"/>
            <a:ext cx="3095623" cy="5364162"/>
          </a:xfrm>
        </p:spPr>
        <p:txBody>
          <a:bodyPr vert="horz"/>
          <a:lstStyle>
            <a:lvl1pPr marL="0" indent="0">
              <a:spcBef>
                <a:spcPts val="0"/>
              </a:spcBef>
              <a:spcAft>
                <a:spcPts val="2300"/>
              </a:spcAft>
              <a:buNone/>
              <a:defRPr sz="3300">
                <a:solidFill>
                  <a:schemeClr val="accent2"/>
                </a:solidFill>
              </a:defRPr>
            </a:lvl1pPr>
            <a:lvl2pPr marL="324000" indent="-324000">
              <a:spcBef>
                <a:spcPts val="600"/>
              </a:spcBef>
              <a:buFont typeface="Arial" panose="020B0604020202020204" pitchFamily="34" charset="0"/>
              <a:buChar char="•"/>
              <a:defRPr>
                <a:latin typeface="+mn-lt"/>
              </a:defRPr>
            </a:lvl2pPr>
            <a:lvl3pPr>
              <a:spcBef>
                <a:spcPts val="1800"/>
              </a:spcBef>
              <a:defRPr>
                <a:latin typeface="+mj-lt"/>
              </a:defRPr>
            </a:lvl3pPr>
            <a:lvl4pPr marL="0" indent="0">
              <a:spcBef>
                <a:spcPts val="600"/>
              </a:spcBef>
              <a:buNone/>
              <a:defRPr sz="1900">
                <a:latin typeface="+mn-lt"/>
              </a:defRPr>
            </a:lvl4pPr>
            <a:lvl5pPr marL="324000" indent="-324000">
              <a:spcBef>
                <a:spcPts val="400"/>
              </a:spcBef>
              <a:buFont typeface="Arial" panose="020B0604020202020204" pitchFamily="34" charset="0"/>
              <a:buChar char="•"/>
              <a:defRPr>
                <a:latin typeface="+mn-lt"/>
              </a:defRPr>
            </a:lvl5pPr>
            <a:lvl6pPr>
              <a:spcBef>
                <a:spcPts val="1200"/>
              </a:spcBef>
              <a:defRPr>
                <a:latin typeface="+mj-lt"/>
              </a:defRPr>
            </a:lvl6pPr>
          </a:lstStyle>
          <a:p>
            <a:pPr lvl="0"/>
            <a:r>
              <a:rPr lang="de-DE"/>
              <a:t>Headline auf erster Ebene // für weitere Formate &gt;&gt; Menü &gt; Start &gt; Absatz &gt; Listenebene erhöhen 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  <a:p>
            <a:pPr lvl="5"/>
            <a:r>
              <a:rPr lang="de-DE"/>
              <a:t>Sechste Ebene</a:t>
            </a:r>
          </a:p>
          <a:p>
            <a:pPr lvl="6"/>
            <a:r>
              <a:rPr lang="de-DE"/>
              <a:t>Siebte Ebene</a:t>
            </a:r>
          </a:p>
          <a:p>
            <a:pPr lvl="7"/>
            <a:r>
              <a:rPr lang="de-DE"/>
              <a:t>Achte Ebene</a:t>
            </a:r>
          </a:p>
          <a:p>
            <a:pPr lvl="8"/>
            <a:r>
              <a:rPr lang="de-DE"/>
              <a:t>Neunte Ebene</a:t>
            </a:r>
          </a:p>
        </p:txBody>
      </p:sp>
      <p:sp>
        <p:nvSpPr>
          <p:cNvPr id="4" name="Bild">
            <a:extLst>
              <a:ext uri="{FF2B5EF4-FFF2-40B4-BE49-F238E27FC236}">
                <a16:creationId xmlns:a16="http://schemas.microsoft.com/office/drawing/2014/main" id="{CA381C9B-7E0B-66FB-4CBA-8116A86A818B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0" y="0"/>
            <a:ext cx="7632000" cy="6480175"/>
          </a:xfrm>
          <a:solidFill>
            <a:schemeClr val="tx1"/>
          </a:solidFill>
        </p:spPr>
        <p:txBody>
          <a:bodyPr anchor="ctr" anchorCtr="0"/>
          <a:lstStyle>
            <a:lvl1pPr marL="0" indent="0" algn="ctr">
              <a:buNone/>
              <a:defRPr>
                <a:solidFill>
                  <a:schemeClr val="bg1"/>
                </a:solidFill>
              </a:defRPr>
            </a:lvl1pPr>
          </a:lstStyle>
          <a:p>
            <a:r>
              <a:rPr lang="de-DE"/>
              <a:t>Bild einfügen</a:t>
            </a:r>
          </a:p>
        </p:txBody>
      </p:sp>
    </p:spTree>
    <p:extLst>
      <p:ext uri="{BB962C8B-B14F-4D97-AF65-F5344CB8AC3E}">
        <p14:creationId xmlns:p14="http://schemas.microsoft.com/office/powerpoint/2010/main" val="278312412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1" pos="249">
          <p15:clr>
            <a:srgbClr val="FBAE40"/>
          </p15:clr>
        </p15:guide>
        <p15:guide id="3" pos="7007">
          <p15:clr>
            <a:srgbClr val="FBAE40"/>
          </p15:clr>
        </p15:guide>
        <p15:guide id="4" orient="horz" pos="204">
          <p15:clr>
            <a:srgbClr val="FBAE40"/>
          </p15:clr>
        </p15:guide>
        <p15:guide id="5" orient="horz" pos="3583">
          <p15:clr>
            <a:srgbClr val="FBAE40"/>
          </p15:clr>
        </p15:guide>
        <p15:guide id="6" pos="5057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">
            <a:extLst>
              <a:ext uri="{FF2B5EF4-FFF2-40B4-BE49-F238E27FC236}">
                <a16:creationId xmlns:a16="http://schemas.microsoft.com/office/drawing/2014/main" id="{F3D3C4E4-C44C-1229-0A62-0359524E398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95288" y="1800225"/>
            <a:ext cx="10728325" cy="3887788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pPr lvl="0"/>
            <a:r>
              <a:rPr lang="de-DE"/>
              <a:t>Aufzählung auf erster Ebene // für weitere Formate &gt;&gt; Menü &gt; Start &gt; Absatz &gt; Listenebene erhöhen 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  <a:p>
            <a:pPr lvl="5"/>
            <a:r>
              <a:rPr lang="de-DE"/>
              <a:t>Sechste Ebene</a:t>
            </a:r>
          </a:p>
          <a:p>
            <a:pPr lvl="6"/>
            <a:r>
              <a:rPr lang="de-DE"/>
              <a:t>Siebte Ebene</a:t>
            </a:r>
          </a:p>
          <a:p>
            <a:pPr lvl="7"/>
            <a:r>
              <a:rPr lang="de-DE"/>
              <a:t>Achte Ebene</a:t>
            </a:r>
          </a:p>
          <a:p>
            <a:pPr lvl="8"/>
            <a:r>
              <a:rPr lang="de-DE"/>
              <a:t>Neunte Ebene</a:t>
            </a:r>
          </a:p>
        </p:txBody>
      </p:sp>
      <p:sp>
        <p:nvSpPr>
          <p:cNvPr id="2" name="Headline">
            <a:extLst>
              <a:ext uri="{FF2B5EF4-FFF2-40B4-BE49-F238E27FC236}">
                <a16:creationId xmlns:a16="http://schemas.microsoft.com/office/drawing/2014/main" id="{86615185-3531-B25D-6988-C1B111F322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8" y="323850"/>
            <a:ext cx="10728325" cy="1188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/>
          <a:p>
            <a:r>
              <a:rPr lang="de-DE"/>
              <a:t>Headline:</a:t>
            </a:r>
            <a:br>
              <a:rPr lang="de-DE"/>
            </a:br>
            <a:r>
              <a:rPr lang="de-DE"/>
              <a:t>Auf zwei Zeilen…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A6CF9B55-178B-1BDA-B42B-7599BB02844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395288" y="6074991"/>
            <a:ext cx="288000" cy="288000"/>
          </a:xfrm>
          <a:prstGeom prst="ellipse">
            <a:avLst/>
          </a:prstGeom>
          <a:solidFill>
            <a:schemeClr val="tx1"/>
          </a:solidFill>
        </p:spPr>
        <p:txBody>
          <a:bodyPr vert="horz" lIns="0" tIns="0" rIns="0" bIns="0" rtlCol="0" anchor="ctr" anchorCtr="1"/>
          <a:lstStyle>
            <a:lvl1pPr marL="0" algn="l">
              <a:defRPr sz="1250">
                <a:solidFill>
                  <a:schemeClr val="bg1"/>
                </a:solidFill>
              </a:defRPr>
            </a:lvl1pPr>
            <a:lvl2pPr marL="0" algn="l">
              <a:defRPr/>
            </a:lvl2pPr>
            <a:lvl3pPr marL="0" algn="l">
              <a:defRPr/>
            </a:lvl3pPr>
            <a:lvl4pPr marL="0" algn="l">
              <a:defRPr/>
            </a:lvl4pPr>
            <a:lvl5pPr marL="0" algn="l">
              <a:defRPr/>
            </a:lvl5pPr>
            <a:lvl6pPr marL="0" algn="l">
              <a:defRPr/>
            </a:lvl6pPr>
            <a:lvl7pPr marL="0" algn="l">
              <a:defRPr/>
            </a:lvl7pPr>
            <a:lvl8pPr marL="0" algn="l">
              <a:defRPr/>
            </a:lvl8pPr>
            <a:lvl9pPr marL="0" algn="l">
              <a:defRPr/>
            </a:lvl9pPr>
          </a:lstStyle>
          <a:p>
            <a:fld id="{F23A9CEE-B35A-4E54-A09E-1A7770F20A42}" type="slidenum">
              <a:rPr lang="de-DE" smtClean="0"/>
              <a:pPr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13090135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5" r:id="rId2"/>
    <p:sldLayoutId id="2147483666" r:id="rId3"/>
  </p:sldLayoutIdLst>
  <p:hf hdr="0" ftr="0" dt="0"/>
  <p:txStyles>
    <p:titleStyle>
      <a:lvl1pPr marL="0" indent="0" algn="l" defTabSz="864017" rtl="0" eaLnBrk="1" latinLnBrk="0" hangingPunct="1">
        <a:lnSpc>
          <a:spcPct val="110000"/>
        </a:lnSpc>
        <a:spcBef>
          <a:spcPts val="0"/>
        </a:spcBef>
        <a:buFont typeface="Arial" panose="020B0604020202020204" pitchFamily="34" charset="0"/>
        <a:buNone/>
        <a:defRPr sz="3300" b="0" kern="1200">
          <a:solidFill>
            <a:schemeClr val="tx1"/>
          </a:solidFill>
          <a:latin typeface="+mn-lt"/>
          <a:ea typeface="+mj-ea"/>
          <a:cs typeface="+mj-cs"/>
        </a:defRPr>
      </a:lvl1pPr>
    </p:titleStyle>
    <p:bodyStyle>
      <a:lvl1pPr marL="324000" indent="-324000" algn="l" defTabSz="324000" rtl="0" eaLnBrk="1" latinLnBrk="0" hangingPunct="1">
        <a:lnSpc>
          <a:spcPct val="110000"/>
        </a:lnSpc>
        <a:spcBef>
          <a:spcPts val="600"/>
        </a:spcBef>
        <a:buFont typeface="Arial" panose="020B0604020202020204" pitchFamily="34" charset="0"/>
        <a:buChar char="•"/>
        <a:defRPr sz="1900" b="0" kern="1200">
          <a:solidFill>
            <a:schemeClr val="tx1"/>
          </a:solidFill>
          <a:latin typeface="+mn-lt"/>
          <a:ea typeface="+mn-ea"/>
          <a:cs typeface="+mn-cs"/>
        </a:defRPr>
      </a:lvl1pPr>
      <a:lvl2pPr marL="648000" indent="-324000" algn="l" defTabSz="324000" rtl="0" eaLnBrk="1" latinLnBrk="0" hangingPunct="1">
        <a:lnSpc>
          <a:spcPct val="110000"/>
        </a:lnSpc>
        <a:spcBef>
          <a:spcPts val="600"/>
        </a:spcBef>
        <a:buFont typeface="Arial" panose="020B0604020202020204" pitchFamily="34" charset="0"/>
        <a:buChar char="•"/>
        <a:defRPr sz="1900" b="0" kern="1200">
          <a:solidFill>
            <a:schemeClr val="tx1"/>
          </a:solidFill>
          <a:latin typeface="+mn-lt"/>
          <a:ea typeface="+mn-ea"/>
          <a:cs typeface="+mn-cs"/>
        </a:defRPr>
      </a:lvl2pPr>
      <a:lvl3pPr marL="972000" indent="-324000" algn="l" defTabSz="324000" rtl="0" eaLnBrk="1" latinLnBrk="0" hangingPunct="1">
        <a:lnSpc>
          <a:spcPct val="110000"/>
        </a:lnSpc>
        <a:spcBef>
          <a:spcPts val="600"/>
        </a:spcBef>
        <a:buFont typeface="Arial" panose="020B0604020202020204" pitchFamily="34" charset="0"/>
        <a:buChar char="•"/>
        <a:defRPr sz="1900" b="0" kern="1200">
          <a:solidFill>
            <a:schemeClr val="tx1"/>
          </a:solidFill>
          <a:latin typeface="+mn-lt"/>
          <a:ea typeface="+mn-ea"/>
          <a:cs typeface="+mn-cs"/>
        </a:defRPr>
      </a:lvl3pPr>
      <a:lvl4pPr marL="0" indent="0" algn="l" defTabSz="324000" rtl="0" eaLnBrk="1" latinLnBrk="0" hangingPunct="1">
        <a:lnSpc>
          <a:spcPct val="110000"/>
        </a:lnSpc>
        <a:spcBef>
          <a:spcPts val="1800"/>
        </a:spcBef>
        <a:buFont typeface="Arial" panose="020B0604020202020204" pitchFamily="34" charset="0"/>
        <a:buNone/>
        <a:defRPr sz="1900" b="0" kern="1200">
          <a:solidFill>
            <a:schemeClr val="tx1"/>
          </a:solidFill>
          <a:latin typeface="+mj-lt"/>
          <a:ea typeface="+mn-ea"/>
          <a:cs typeface="+mn-cs"/>
        </a:defRPr>
      </a:lvl4pPr>
      <a:lvl5pPr marL="324000" indent="-324000" algn="l" defTabSz="324000" rtl="0" eaLnBrk="1" latinLnBrk="0" hangingPunct="1">
        <a:lnSpc>
          <a:spcPct val="110000"/>
        </a:lnSpc>
        <a:spcBef>
          <a:spcPts val="400"/>
        </a:spcBef>
        <a:buFont typeface="Arial" panose="020B0604020202020204" pitchFamily="34" charset="0"/>
        <a:buChar char="•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5pPr>
      <a:lvl6pPr marL="648000" indent="-324000" algn="l" defTabSz="324000" rtl="0" eaLnBrk="1" latinLnBrk="0" hangingPunct="1">
        <a:lnSpc>
          <a:spcPct val="110000"/>
        </a:lnSpc>
        <a:spcBef>
          <a:spcPts val="400"/>
        </a:spcBef>
        <a:buFont typeface="Arial" panose="020B0604020202020204" pitchFamily="34" charset="0"/>
        <a:buChar char="•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6pPr>
      <a:lvl7pPr marL="972000" indent="-324000" algn="l" defTabSz="324000" rtl="0" eaLnBrk="1" latinLnBrk="0" hangingPunct="1">
        <a:lnSpc>
          <a:spcPct val="110000"/>
        </a:lnSpc>
        <a:spcBef>
          <a:spcPts val="400"/>
        </a:spcBef>
        <a:buFont typeface="Arial" panose="020B0604020202020204" pitchFamily="34" charset="0"/>
        <a:buChar char="•"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7pPr>
      <a:lvl8pPr marL="0" indent="0" algn="l" defTabSz="324000" rtl="0" eaLnBrk="1" latinLnBrk="0" hangingPunct="1">
        <a:lnSpc>
          <a:spcPct val="110000"/>
        </a:lnSpc>
        <a:spcBef>
          <a:spcPts val="1200"/>
        </a:spcBef>
        <a:buFont typeface="Arial" panose="020B0604020202020204" pitchFamily="34" charset="0"/>
        <a:buNone/>
        <a:defRPr sz="1600" b="0" kern="1200">
          <a:solidFill>
            <a:schemeClr val="tx1"/>
          </a:solidFill>
          <a:latin typeface="+mj-lt"/>
          <a:ea typeface="+mn-ea"/>
          <a:cs typeface="+mn-cs"/>
        </a:defRPr>
      </a:lvl8pPr>
      <a:lvl9pPr marL="0" indent="0" algn="l" defTabSz="324000" rtl="0" eaLnBrk="1" latinLnBrk="0" hangingPunct="1">
        <a:lnSpc>
          <a:spcPct val="110000"/>
        </a:lnSpc>
        <a:spcBef>
          <a:spcPts val="400"/>
        </a:spcBef>
        <a:buFont typeface="Arial" panose="020B0604020202020204" pitchFamily="34" charset="0"/>
        <a:buNone/>
        <a:defRPr sz="1600" b="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1pPr>
      <a:lvl2pPr marL="43200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2pPr>
      <a:lvl3pPr marL="864017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3pPr>
      <a:lvl4pPr marL="1296025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4pPr>
      <a:lvl5pPr marL="1728033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5pPr>
      <a:lvl6pPr marL="2160041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6pPr>
      <a:lvl7pPr marL="2592050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7pPr>
      <a:lvl8pPr marL="3024058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8pPr>
      <a:lvl9pPr marL="3456066" algn="l" defTabSz="864017" rtl="0" eaLnBrk="1" latinLnBrk="0" hangingPunct="1">
        <a:defRPr sz="1701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9.jpe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sv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14.svg"/><Relationship Id="rId5" Type="http://schemas.openxmlformats.org/officeDocument/2006/relationships/image" Target="../media/image13.svg"/><Relationship Id="rId4" Type="http://schemas.openxmlformats.org/officeDocument/2006/relationships/image" Target="../media/image12.sv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sv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20.png"/><Relationship Id="rId4" Type="http://schemas.openxmlformats.org/officeDocument/2006/relationships/image" Target="../media/image19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4.svg"/><Relationship Id="rId5" Type="http://schemas.openxmlformats.org/officeDocument/2006/relationships/hyperlink" Target="https://www.jobrad.org/arbeitnehmer/registrieren?utm_source=jobrad&amp;utm_medium=print&amp;utm_campaign=2026_12_dlz_cm_conv_lds&amp;utm_campaignid=00013&amp;utm_creative_format=ppt&amp;utm_content=inline_an" TargetMode="External"/><Relationship Id="rId4" Type="http://schemas.openxmlformats.org/officeDocument/2006/relationships/image" Target="../media/image23.svg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8.jpeg"/><Relationship Id="rId3" Type="http://schemas.openxmlformats.org/officeDocument/2006/relationships/hyperlink" Target="https://www.facebook.com/JobRadler/" TargetMode="External"/><Relationship Id="rId7" Type="http://schemas.openxmlformats.org/officeDocument/2006/relationships/image" Target="../media/image27.svg"/><Relationship Id="rId2" Type="http://schemas.openxmlformats.org/officeDocument/2006/relationships/hyperlink" Target="https://www.instagram.com/jobrad_org" TargetMode="Externa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www.linkedin.com/company/jobrad-gmbh/" TargetMode="External"/><Relationship Id="rId5" Type="http://schemas.openxmlformats.org/officeDocument/2006/relationships/hyperlink" Target="https://www.youtube.com/JobRadOrg" TargetMode="External"/><Relationship Id="rId4" Type="http://schemas.openxmlformats.org/officeDocument/2006/relationships/hyperlink" Target="https://www.xing.com/pages/jobrad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platzhalter 4">
            <a:extLst>
              <a:ext uri="{FF2B5EF4-FFF2-40B4-BE49-F238E27FC236}">
                <a16:creationId xmlns:a16="http://schemas.microsoft.com/office/drawing/2014/main" id="{1C887805-A61D-DDD7-9431-9499B222B5D7}"/>
              </a:ext>
            </a:extLst>
          </p:cNvPr>
          <p:cNvSpPr txBox="1">
            <a:spLocks/>
          </p:cNvSpPr>
          <p:nvPr/>
        </p:nvSpPr>
        <p:spPr>
          <a:xfrm>
            <a:off x="449917" y="323851"/>
            <a:ext cx="6840000" cy="5135118"/>
          </a:xfrm>
          <a:prstGeom prst="rect">
            <a:avLst/>
          </a:prstGeom>
        </p:spPr>
        <p:txBody>
          <a:bodyPr vert="horz" lIns="0" tIns="0" rIns="0" bIns="0" numCol="1" spcCol="396000" rtlCol="0" anchor="t" anchorCtr="0">
            <a:noAutofit/>
          </a:bodyPr>
          <a:lstStyle>
            <a:lvl1pPr marL="360000" indent="-360000" algn="l" defTabSz="3600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360000" algn="l" defTabSz="3600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00000" indent="-540000" algn="l" defTabSz="360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00" indent="-540000" algn="l" defTabSz="360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620000" indent="-720000" algn="l" defTabSz="360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20000" indent="-720000" algn="l" defTabSz="360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1620000" indent="-720000" algn="l" defTabSz="360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1620000" indent="-720000" algn="l" defTabSz="360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1620000" indent="-720000" algn="l" defTabSz="360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r>
              <a:rPr lang="de-DE" sz="3300"/>
              <a:t>JobRad</a:t>
            </a:r>
            <a:r>
              <a:rPr lang="de-DE" sz="3300" baseline="30000">
                <a:ea typeface="Aptos" panose="020B0004020202020204" pitchFamily="34" charset="0"/>
                <a:cs typeface="Times New Roman" panose="02020603050405020304" pitchFamily="18" charset="0"/>
              </a:rPr>
              <a:t>®</a:t>
            </a:r>
            <a:r>
              <a:rPr lang="de-DE" sz="3300"/>
              <a:t> in Ihrem Unternehmen:</a:t>
            </a:r>
          </a:p>
          <a:p>
            <a:pPr>
              <a:lnSpc>
                <a:spcPct val="150000"/>
              </a:lnSpc>
            </a:pPr>
            <a:r>
              <a:rPr lang="de-DE" sz="1700">
                <a:latin typeface="+mj-lt"/>
              </a:rPr>
              <a:t>Toll, dass Sie dabei sind! </a:t>
            </a:r>
          </a:p>
          <a:p>
            <a:pPr>
              <a:lnSpc>
                <a:spcPct val="150000"/>
              </a:lnSpc>
            </a:pPr>
            <a:r>
              <a:rPr lang="de-DE" sz="1700">
                <a:latin typeface="Calmetta (Textkörper)"/>
              </a:rPr>
              <a:t>Zum Start Ihres JobRad</a:t>
            </a:r>
            <a:r>
              <a:rPr lang="de-DE" sz="1700" baseline="30000">
                <a:latin typeface="Calmetta (Textkörper)"/>
                <a:ea typeface="Aptos" panose="020B0004020202020204" pitchFamily="34" charset="0"/>
                <a:cs typeface="Times New Roman" panose="02020603050405020304" pitchFamily="18" charset="0"/>
              </a:rPr>
              <a:t>®</a:t>
            </a:r>
            <a:r>
              <a:rPr lang="de-DE" sz="1700">
                <a:latin typeface="Calmetta (Textkörper)"/>
              </a:rPr>
              <a:t>-Angebots möchten wir Sie optimal bei Ihrer</a:t>
            </a:r>
          </a:p>
          <a:p>
            <a:pPr marL="0" indent="0">
              <a:lnSpc>
                <a:spcPct val="100000"/>
              </a:lnSpc>
              <a:tabLst>
                <a:tab pos="898525" algn="l"/>
                <a:tab pos="1619250" algn="l"/>
              </a:tabLst>
            </a:pPr>
            <a:r>
              <a:rPr lang="de-DE" sz="1700">
                <a:latin typeface="Calmetta (Textkörper)"/>
              </a:rPr>
              <a:t>internen Kommunikation unterstützen. Mit den folgenden Charts können Sie</a:t>
            </a:r>
          </a:p>
          <a:p>
            <a:pPr marL="0" indent="0">
              <a:lnSpc>
                <a:spcPct val="100000"/>
              </a:lnSpc>
              <a:tabLst>
                <a:tab pos="898525" algn="l"/>
                <a:tab pos="1619250" algn="l"/>
              </a:tabLst>
            </a:pPr>
            <a:r>
              <a:rPr lang="de-DE" sz="1700" b="1"/>
              <a:t>Ihre englischsprachigen Beschäftigen </a:t>
            </a:r>
            <a:r>
              <a:rPr lang="de-DE" sz="1700">
                <a:latin typeface="Calmetta (Textkörper)"/>
              </a:rPr>
              <a:t>zum neuen Benefit informieren,</a:t>
            </a:r>
          </a:p>
          <a:p>
            <a:pPr marL="0" indent="0">
              <a:lnSpc>
                <a:spcPct val="100000"/>
              </a:lnSpc>
              <a:tabLst>
                <a:tab pos="898525" algn="l"/>
                <a:tab pos="1619250" algn="l"/>
              </a:tabLst>
            </a:pPr>
            <a:r>
              <a:rPr lang="de-DE" sz="1700">
                <a:latin typeface="Calmetta (Textkörper)"/>
              </a:rPr>
              <a:t>Vorteile und Konditionen vorstellen und bei den ersten Schritten zum</a:t>
            </a:r>
          </a:p>
          <a:p>
            <a:pPr marL="0" indent="0">
              <a:lnSpc>
                <a:spcPct val="100000"/>
              </a:lnSpc>
              <a:tabLst>
                <a:tab pos="898525" algn="l"/>
                <a:tab pos="1619250" algn="l"/>
              </a:tabLst>
            </a:pPr>
            <a:r>
              <a:rPr lang="de-DE" sz="1700">
                <a:latin typeface="Calmetta (Textkörper)"/>
              </a:rPr>
              <a:t>eigenen JobRad</a:t>
            </a:r>
            <a:r>
              <a:rPr lang="de-DE" sz="1700" baseline="30000">
                <a:latin typeface="Calmetta (Textkörper)"/>
              </a:rPr>
              <a:t>®</a:t>
            </a:r>
            <a:r>
              <a:rPr lang="de-DE" sz="1700">
                <a:latin typeface="Calmetta (Textkörper)"/>
              </a:rPr>
              <a:t> begleiten. </a:t>
            </a:r>
          </a:p>
          <a:p>
            <a:pPr>
              <a:lnSpc>
                <a:spcPct val="150000"/>
              </a:lnSpc>
            </a:pPr>
            <a:r>
              <a:rPr lang="de-DE" sz="1700">
                <a:latin typeface="+mj-lt"/>
              </a:rPr>
              <a:t>Passen Sie die Folien einfach an Ihre Bedarfe an</a:t>
            </a:r>
          </a:p>
          <a:p>
            <a:pPr>
              <a:lnSpc>
                <a:spcPct val="100000"/>
              </a:lnSpc>
            </a:pPr>
            <a:r>
              <a:rPr lang="de-DE" sz="1700">
                <a:latin typeface="Calmetta (Textkörper)"/>
              </a:rPr>
              <a:t>Auf einigen Folien können Sie individuelle Formulierungen oder Angaben</a:t>
            </a:r>
          </a:p>
          <a:p>
            <a:pPr>
              <a:lnSpc>
                <a:spcPct val="100000"/>
              </a:lnSpc>
            </a:pPr>
            <a:r>
              <a:rPr lang="de-DE" sz="1700">
                <a:latin typeface="Calmetta (Textkörper)"/>
              </a:rPr>
              <a:t>einfügen oder anpassen. Im Notizfeld der Folien geben wir Ihnen hilfreiche</a:t>
            </a:r>
          </a:p>
          <a:p>
            <a:pPr>
              <a:lnSpc>
                <a:spcPct val="100000"/>
              </a:lnSpc>
            </a:pPr>
            <a:r>
              <a:rPr lang="de-DE" sz="1700">
                <a:latin typeface="Calmetta (Textkörper)"/>
              </a:rPr>
              <a:t>Tipps und Impulse dazu. Außerdem finden Sie dort fachlichen Input und</a:t>
            </a:r>
          </a:p>
          <a:p>
            <a:pPr>
              <a:lnSpc>
                <a:spcPct val="100000"/>
              </a:lnSpc>
              <a:spcAft>
                <a:spcPts val="600"/>
              </a:spcAft>
            </a:pPr>
            <a:r>
              <a:rPr lang="de-DE" sz="1700">
                <a:latin typeface="Calmetta (Textkörper)"/>
              </a:rPr>
              <a:t>Formulierungshilfen.</a:t>
            </a:r>
            <a:endParaRPr lang="de-DE" sz="1700"/>
          </a:p>
          <a:p>
            <a:r>
              <a:rPr lang="de-DE" sz="1700"/>
              <a:t>Herzliche Grüße</a:t>
            </a:r>
          </a:p>
        </p:txBody>
      </p:sp>
      <p:pic>
        <p:nvPicPr>
          <p:cNvPr id="2" name="Grafik 1" descr="Ein Bild, das Schwarz, Dunkelheit, Feuerwerk enthält.&#10;&#10;KI-generierte Inhalte können fehlerhaft sein.">
            <a:extLst>
              <a:ext uri="{FF2B5EF4-FFF2-40B4-BE49-F238E27FC236}">
                <a16:creationId xmlns:a16="http://schemas.microsoft.com/office/drawing/2014/main" id="{E1D627A3-80CE-A563-F066-6A5D8603B7D2}"/>
              </a:ext>
            </a:extLst>
          </p:cNvPr>
          <p:cNvPicPr>
            <a:picLocks noChangeAspect="1"/>
          </p:cNvPicPr>
          <p:nvPr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2881" y="5095260"/>
            <a:ext cx="2574477" cy="1185505"/>
          </a:xfrm>
          <a:prstGeom prst="rect">
            <a:avLst/>
          </a:prstGeom>
        </p:spPr>
      </p:pic>
      <p:pic>
        <p:nvPicPr>
          <p:cNvPr id="3" name="Bildplatzhalter 15">
            <a:extLst>
              <a:ext uri="{FF2B5EF4-FFF2-40B4-BE49-F238E27FC236}">
                <a16:creationId xmlns:a16="http://schemas.microsoft.com/office/drawing/2014/main" id="{533AF0E2-5F68-5B08-6FC6-389906ABE81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7632488" y="0"/>
            <a:ext cx="3888000" cy="6480175"/>
          </a:xfrm>
          <a:prstGeom prst="rect">
            <a:avLst/>
          </a:prstGeom>
          <a:solidFill>
            <a:srgbClr val="2B373D"/>
          </a:solidFill>
        </p:spPr>
      </p:pic>
    </p:spTree>
    <p:extLst>
      <p:ext uri="{BB962C8B-B14F-4D97-AF65-F5344CB8AC3E}">
        <p14:creationId xmlns:p14="http://schemas.microsoft.com/office/powerpoint/2010/main" val="304334801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el 9">
            <a:extLst>
              <a:ext uri="{FF2B5EF4-FFF2-40B4-BE49-F238E27FC236}">
                <a16:creationId xmlns:a16="http://schemas.microsoft.com/office/drawing/2014/main" id="{55311598-24A6-464A-EEB2-765064F2D7C7}"/>
              </a:ext>
            </a:extLst>
          </p:cNvPr>
          <p:cNvSpPr txBox="1">
            <a:spLocks/>
          </p:cNvSpPr>
          <p:nvPr/>
        </p:nvSpPr>
        <p:spPr>
          <a:xfrm>
            <a:off x="4211637" y="936626"/>
            <a:ext cx="6911975" cy="1800000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864017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defRPr sz="3300" b="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algn="l" rtl="0"/>
            <a:r>
              <a:rPr lang="en-gb" b="0" i="0" u="none" baseline="0"/>
              <a:t>Launching JobRad</a:t>
            </a:r>
            <a:r>
              <a:rPr lang="en-gb" b="0" i="0" u="none" baseline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®</a:t>
            </a:r>
            <a:r>
              <a:rPr lang="en-gb" b="0" i="0" u="none" baseline="0"/>
              <a:t> at </a:t>
            </a:r>
            <a:br>
              <a:rPr lang="en-gb"/>
            </a:br>
            <a:r>
              <a:rPr lang="en-gb" sz="6000" b="0" i="0" u="none" baseline="0"/>
              <a:t>[company] </a:t>
            </a:r>
            <a:br>
              <a:rPr lang="en-gb"/>
            </a:br>
            <a:endParaRPr lang="en-gb"/>
          </a:p>
        </p:txBody>
      </p:sp>
      <p:sp>
        <p:nvSpPr>
          <p:cNvPr id="6" name="Untertitel 10">
            <a:extLst>
              <a:ext uri="{FF2B5EF4-FFF2-40B4-BE49-F238E27FC236}">
                <a16:creationId xmlns:a16="http://schemas.microsoft.com/office/drawing/2014/main" id="{9538FBB0-8074-32BB-096F-A4847D85D57D}"/>
              </a:ext>
            </a:extLst>
          </p:cNvPr>
          <p:cNvSpPr txBox="1">
            <a:spLocks/>
          </p:cNvSpPr>
          <p:nvPr/>
        </p:nvSpPr>
        <p:spPr>
          <a:xfrm>
            <a:off x="4211637" y="323851"/>
            <a:ext cx="6911976" cy="360000"/>
          </a:xfrm>
          <a:prstGeom prst="rect">
            <a:avLst/>
          </a:prstGeom>
        </p:spPr>
        <p:txBody>
          <a:bodyPr vert="horz" lIns="0" tIns="0" rIns="0" bIns="0" numCol="1" spcCol="396000" rtlCol="0" anchor="t" anchorCtr="0">
            <a:noAutofit/>
          </a:bodyPr>
          <a:lstStyle>
            <a:lvl1pPr marL="360000" indent="-360000" algn="l" defTabSz="3600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360000" algn="l" defTabSz="3600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00000" indent="-540000" algn="l" defTabSz="360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00" indent="-540000" algn="l" defTabSz="360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620000" indent="-720000" algn="l" defTabSz="360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20000" indent="-720000" algn="l" defTabSz="360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1620000" indent="-720000" algn="l" defTabSz="360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1620000" indent="-720000" algn="l" defTabSz="360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1620000" indent="-720000" algn="l" defTabSz="360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algn="l" rtl="0"/>
            <a:r>
              <a:rPr lang="en-gb" b="0" i="0" u="none" baseline="0"/>
              <a:t>Speaker | Date</a:t>
            </a:r>
          </a:p>
          <a:p>
            <a:endParaRPr lang="en-gb"/>
          </a:p>
        </p:txBody>
      </p:sp>
      <p:grpSp>
        <p:nvGrpSpPr>
          <p:cNvPr id="7" name="Gruppieren 6">
            <a:extLst>
              <a:ext uri="{FF2B5EF4-FFF2-40B4-BE49-F238E27FC236}">
                <a16:creationId xmlns:a16="http://schemas.microsoft.com/office/drawing/2014/main" id="{235A15B2-C7AC-0369-82DA-08C60C770AD1}"/>
              </a:ext>
            </a:extLst>
          </p:cNvPr>
          <p:cNvGrpSpPr/>
          <p:nvPr/>
        </p:nvGrpSpPr>
        <p:grpSpPr>
          <a:xfrm>
            <a:off x="5738612" y="5854333"/>
            <a:ext cx="1120353" cy="491574"/>
            <a:chOff x="5735415" y="5854333"/>
            <a:chExt cx="921899" cy="491574"/>
          </a:xfrm>
        </p:grpSpPr>
        <p:sp>
          <p:nvSpPr>
            <p:cNvPr id="8" name="Untertitel 10">
              <a:extLst>
                <a:ext uri="{FF2B5EF4-FFF2-40B4-BE49-F238E27FC236}">
                  <a16:creationId xmlns:a16="http://schemas.microsoft.com/office/drawing/2014/main" id="{24C7F8E6-1B8C-40F3-7A12-0DE6C0289E8B}"/>
                </a:ext>
              </a:extLst>
            </p:cNvPr>
            <p:cNvSpPr txBox="1">
              <a:spLocks/>
            </p:cNvSpPr>
            <p:nvPr/>
          </p:nvSpPr>
          <p:spPr>
            <a:xfrm>
              <a:off x="5739992" y="6011015"/>
              <a:ext cx="917322" cy="165600"/>
            </a:xfrm>
            <a:prstGeom prst="rect">
              <a:avLst/>
            </a:prstGeom>
          </p:spPr>
          <p:txBody>
            <a:bodyPr vert="horz" lIns="0" tIns="0" rIns="0" bIns="0" rtlCol="0" anchor="t" anchorCtr="0">
              <a:noAutofit/>
            </a:bodyPr>
            <a:lstStyle>
              <a:lvl1pPr marL="0" indent="0" algn="l" defTabSz="324000" rtl="0" eaLnBrk="1" latinLnBrk="0" hangingPunct="1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800" b="0" kern="1200">
                  <a:solidFill>
                    <a:schemeClr val="tx1"/>
                  </a:solidFill>
                  <a:latin typeface="Calmetta Light" panose="020B0403020203030204" pitchFamily="34" charset="0"/>
                  <a:ea typeface="Calmetta Light" panose="020B0403020203030204" pitchFamily="34" charset="0"/>
                  <a:cs typeface="Calmetta Light" panose="020B0403020203030204" pitchFamily="34" charset="0"/>
                </a:defRPr>
              </a:lvl1pPr>
              <a:lvl2pPr marL="0" indent="0" algn="l" defTabSz="324000" rtl="0" eaLnBrk="1" latinLnBrk="0" hangingPunct="1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800" b="0" kern="1200">
                  <a:solidFill>
                    <a:schemeClr val="tx1"/>
                  </a:solidFill>
                  <a:latin typeface="Calmetta Light" panose="020B0403020203030204" pitchFamily="34" charset="0"/>
                  <a:ea typeface="Calmetta Light" panose="020B0403020203030204" pitchFamily="34" charset="0"/>
                  <a:cs typeface="Calmetta Light" panose="020B0403020203030204" pitchFamily="34" charset="0"/>
                </a:defRPr>
              </a:lvl2pPr>
              <a:lvl3pPr marL="0" indent="0" algn="l" defTabSz="324000" rtl="0" eaLnBrk="1" latinLnBrk="0" hangingPunct="1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800" b="0" kern="1200">
                  <a:solidFill>
                    <a:schemeClr val="tx1"/>
                  </a:solidFill>
                  <a:latin typeface="Calmetta Light" panose="020B0403020203030204" pitchFamily="34" charset="0"/>
                  <a:ea typeface="Calmetta Light" panose="020B0403020203030204" pitchFamily="34" charset="0"/>
                  <a:cs typeface="Calmetta Light" panose="020B0403020203030204" pitchFamily="34" charset="0"/>
                </a:defRPr>
              </a:lvl3pPr>
              <a:lvl4pPr marL="0" indent="0" algn="l" defTabSz="324000" rtl="0" eaLnBrk="1" latinLnBrk="0" hangingPunct="1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800" b="0" kern="1200">
                  <a:solidFill>
                    <a:schemeClr val="tx1"/>
                  </a:solidFill>
                  <a:latin typeface="Calmetta Light" panose="020B0403020203030204" pitchFamily="34" charset="0"/>
                  <a:ea typeface="Calmetta Light" panose="020B0403020203030204" pitchFamily="34" charset="0"/>
                  <a:cs typeface="Calmetta Light" panose="020B0403020203030204" pitchFamily="34" charset="0"/>
                </a:defRPr>
              </a:lvl4pPr>
              <a:lvl5pPr marL="0" indent="0" algn="l" defTabSz="324000" rtl="0" eaLnBrk="1" latinLnBrk="0" hangingPunct="1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800" b="0" kern="1200">
                  <a:solidFill>
                    <a:schemeClr val="tx1"/>
                  </a:solidFill>
                  <a:latin typeface="Calmetta Light" panose="020B0403020203030204" pitchFamily="34" charset="0"/>
                  <a:ea typeface="Calmetta Light" panose="020B0403020203030204" pitchFamily="34" charset="0"/>
                  <a:cs typeface="Calmetta Light" panose="020B0403020203030204" pitchFamily="34" charset="0"/>
                </a:defRPr>
              </a:lvl5pPr>
              <a:lvl6pPr marL="0" indent="0" algn="l" defTabSz="324000" rtl="0" eaLnBrk="1" latinLnBrk="0" hangingPunct="1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800" b="0" kern="1200">
                  <a:solidFill>
                    <a:schemeClr val="tx1"/>
                  </a:solidFill>
                  <a:latin typeface="Calmetta Light" panose="020B0403020203030204" pitchFamily="34" charset="0"/>
                  <a:ea typeface="Calmetta Light" panose="020B0403020203030204" pitchFamily="34" charset="0"/>
                  <a:cs typeface="Calmetta Light" panose="020B0403020203030204" pitchFamily="34" charset="0"/>
                </a:defRPr>
              </a:lvl6pPr>
              <a:lvl7pPr marL="0" indent="0" algn="l" defTabSz="324000" rtl="0" eaLnBrk="1" latinLnBrk="0" hangingPunct="1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800" b="0" kern="1200">
                  <a:solidFill>
                    <a:schemeClr val="tx1"/>
                  </a:solidFill>
                  <a:latin typeface="Calmetta Light" panose="020B0403020203030204" pitchFamily="34" charset="0"/>
                  <a:ea typeface="Calmetta Light" panose="020B0403020203030204" pitchFamily="34" charset="0"/>
                  <a:cs typeface="Calmetta Light" panose="020B0403020203030204" pitchFamily="34" charset="0"/>
                </a:defRPr>
              </a:lvl7pPr>
              <a:lvl8pPr marL="0" indent="0" algn="l" defTabSz="324000" rtl="0" eaLnBrk="1" latinLnBrk="0" hangingPunct="1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800" b="0" kern="1200">
                  <a:solidFill>
                    <a:schemeClr val="tx1"/>
                  </a:solidFill>
                  <a:latin typeface="Calmetta Light" panose="020B0403020203030204" pitchFamily="34" charset="0"/>
                  <a:ea typeface="Calmetta Light" panose="020B0403020203030204" pitchFamily="34" charset="0"/>
                  <a:cs typeface="Calmetta Light" panose="020B0403020203030204" pitchFamily="34" charset="0"/>
                </a:defRPr>
              </a:lvl8pPr>
              <a:lvl9pPr marL="0" indent="0" algn="l" defTabSz="324000" rtl="0" eaLnBrk="1" latinLnBrk="0" hangingPunct="1">
                <a:lnSpc>
                  <a:spcPct val="110000"/>
                </a:lnSpc>
                <a:spcBef>
                  <a:spcPts val="0"/>
                </a:spcBef>
                <a:buFont typeface="Arial" panose="020B0604020202020204" pitchFamily="34" charset="0"/>
                <a:buNone/>
                <a:defRPr sz="1800" b="0" kern="1200">
                  <a:solidFill>
                    <a:schemeClr val="tx1"/>
                  </a:solidFill>
                  <a:latin typeface="Calmetta Light" panose="020B0403020203030204" pitchFamily="34" charset="0"/>
                  <a:ea typeface="Calmetta Light" panose="020B0403020203030204" pitchFamily="34" charset="0"/>
                  <a:cs typeface="Calmetta Light" panose="020B0403020203030204" pitchFamily="34" charset="0"/>
                </a:defRPr>
              </a:lvl9pPr>
            </a:lstStyle>
            <a:p>
              <a:pPr marL="0" marR="0" lvl="0" indent="0" algn="ctr" defTabSz="324000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en-gb" sz="1100" b="0" i="0" u="none" strike="noStrike" kern="1200" cap="none" spc="0" normalizeH="0" baseline="0">
                  <a:ln>
                    <a:noFill/>
                  </a:ln>
                  <a:solidFill>
                    <a:srgbClr val="2B373D"/>
                  </a:solidFill>
                  <a:effectLst/>
                  <a:uLnTx/>
                  <a:uFillTx/>
                  <a:latin typeface="Calmetta"/>
                  <a:ea typeface="Calmetta Light" panose="020B0403020203030204" pitchFamily="34" charset="0"/>
                  <a:cs typeface="Calmetta Light" panose="020B0403020203030204" pitchFamily="34" charset="0"/>
                </a:rPr>
                <a:t>[Customer’s logo]</a:t>
              </a:r>
            </a:p>
            <a:p>
              <a:pPr marL="0" marR="0" lvl="0" indent="0" algn="ctr" defTabSz="324000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endParaRPr kumimoji="0" lang="en-gb" sz="1100" b="0" i="0" u="none" strike="noStrike" kern="1200" cap="none" spc="0" normalizeH="0" baseline="0" noProof="0">
                <a:ln>
                  <a:noFill/>
                </a:ln>
                <a:solidFill>
                  <a:srgbClr val="2B373D"/>
                </a:solidFill>
                <a:effectLst/>
                <a:uLnTx/>
                <a:uFillTx/>
                <a:latin typeface="Calmetta"/>
                <a:ea typeface="Calmetta Light" panose="020B0403020203030204" pitchFamily="34" charset="0"/>
                <a:cs typeface="Calmetta Light" panose="020B0403020203030204" pitchFamily="34" charset="0"/>
              </a:endParaRPr>
            </a:p>
          </p:txBody>
        </p:sp>
        <p:sp>
          <p:nvSpPr>
            <p:cNvPr id="9" name="Rechteck 8">
              <a:extLst>
                <a:ext uri="{FF2B5EF4-FFF2-40B4-BE49-F238E27FC236}">
                  <a16:creationId xmlns:a16="http://schemas.microsoft.com/office/drawing/2014/main" id="{1F3CB589-946E-B483-07A5-63B56598058C}"/>
                </a:ext>
              </a:extLst>
            </p:cNvPr>
            <p:cNvSpPr/>
            <p:nvPr/>
          </p:nvSpPr>
          <p:spPr>
            <a:xfrm>
              <a:off x="5735415" y="5854333"/>
              <a:ext cx="921899" cy="491574"/>
            </a:xfrm>
            <a:prstGeom prst="rect">
              <a:avLst/>
            </a:prstGeom>
            <a:noFill/>
            <a:ln w="9525">
              <a:solidFill>
                <a:schemeClr val="tx1"/>
              </a:solidFill>
              <a:prstDash val="dash"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ctr" defTabSz="864017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gb" sz="100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metta XBold"/>
                <a:ea typeface="+mn-ea"/>
                <a:cs typeface="+mn-cs"/>
              </a:endParaRPr>
            </a:p>
          </p:txBody>
        </p:sp>
      </p:grpSp>
      <p:pic>
        <p:nvPicPr>
          <p:cNvPr id="2" name="Grafik 1">
            <a:extLst>
              <a:ext uri="{FF2B5EF4-FFF2-40B4-BE49-F238E27FC236}">
                <a16:creationId xmlns:a16="http://schemas.microsoft.com/office/drawing/2014/main" id="{A4ABE7AD-38AE-63EA-B44B-1EFA7D043C0F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60723" y="5953172"/>
            <a:ext cx="1305166" cy="281285"/>
          </a:xfrm>
          <a:prstGeom prst="rect">
            <a:avLst/>
          </a:prstGeom>
        </p:spPr>
      </p:pic>
      <p:pic>
        <p:nvPicPr>
          <p:cNvPr id="3" name="Bildplatzhalter 4">
            <a:extLst>
              <a:ext uri="{FF2B5EF4-FFF2-40B4-BE49-F238E27FC236}">
                <a16:creationId xmlns:a16="http://schemas.microsoft.com/office/drawing/2014/main" id="{D079B1C7-69AB-2391-317D-1DBA5EAD9A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3888000" cy="648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365748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Vertikaler Textplatzhalter 2">
            <a:extLst>
              <a:ext uri="{FF2B5EF4-FFF2-40B4-BE49-F238E27FC236}">
                <a16:creationId xmlns:a16="http://schemas.microsoft.com/office/drawing/2014/main" id="{4093DD04-07CD-3010-5E85-C672751BFD5C}"/>
              </a:ext>
            </a:extLst>
          </p:cNvPr>
          <p:cNvSpPr txBox="1">
            <a:spLocks/>
          </p:cNvSpPr>
          <p:nvPr/>
        </p:nvSpPr>
        <p:spPr>
          <a:xfrm>
            <a:off x="396000" y="323851"/>
            <a:ext cx="3190348" cy="536416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324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2300"/>
              </a:spcAft>
              <a:buFont typeface="Arial" panose="020B0604020202020204" pitchFamily="34" charset="0"/>
              <a:buNone/>
              <a:defRPr sz="3300" b="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324000" indent="-324000" algn="l" defTabSz="3240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324000" rtl="0" eaLnBrk="1" latinLnBrk="0" hangingPunct="1">
              <a:lnSpc>
                <a:spcPct val="110000"/>
              </a:lnSpc>
              <a:spcBef>
                <a:spcPts val="1800"/>
              </a:spcBef>
              <a:buFont typeface="Arial" panose="020B0604020202020204" pitchFamily="34" charset="0"/>
              <a:buNone/>
              <a:defRPr sz="19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0" indent="0" algn="l" defTabSz="3240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None/>
              <a:defRPr sz="1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4000" indent="-32400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324000" rtl="0" eaLnBrk="1" latinLnBrk="0" hangingPunct="1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0" indent="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3240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2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3300" b="0" i="0" u="none" strike="noStrike" kern="1200" cap="none" spc="0" normalizeH="0" baseline="0">
                <a:ln>
                  <a:noFill/>
                </a:ln>
                <a:solidFill>
                  <a:srgbClr val="FFBCDF"/>
                </a:solidFill>
                <a:effectLst/>
                <a:uLnTx/>
                <a:uFillTx/>
                <a:latin typeface="Calmetta"/>
                <a:ea typeface="+mn-ea"/>
                <a:cs typeface="+mn-cs"/>
              </a:rPr>
              <a:t>Discover. Lease. Ride.</a:t>
            </a:r>
            <a:br>
              <a:rPr kumimoji="0" lang="en-gb" sz="3300" b="0" i="0" u="none" strike="noStrike" kern="1200" cap="none" spc="0" normalizeH="0" baseline="0">
                <a:ln>
                  <a:noFill/>
                </a:ln>
                <a:solidFill>
                  <a:srgbClr val="FFBCDF"/>
                </a:solidFill>
                <a:effectLst/>
                <a:uLnTx/>
                <a:uFillTx/>
                <a:latin typeface="Calmetta"/>
                <a:ea typeface="+mn-ea"/>
                <a:cs typeface="+mn-cs"/>
              </a:rPr>
            </a:br>
            <a:r>
              <a:rPr kumimoji="0" lang="en-gb" sz="3300" b="0" i="0" u="none" strike="noStrike" kern="1200" cap="none" spc="0" normalizeH="0" baseline="0">
                <a:ln>
                  <a:noFill/>
                </a:ln>
                <a:solidFill>
                  <a:srgbClr val="FFBCDF"/>
                </a:solidFill>
                <a:effectLst/>
                <a:uLnTx/>
                <a:uFillTx/>
                <a:latin typeface="Calmetta"/>
                <a:ea typeface="+mn-ea"/>
                <a:cs typeface="+mn-cs"/>
              </a:rPr>
              <a:t>Find your dream bike with JobRad</a:t>
            </a:r>
            <a:r>
              <a:rPr kumimoji="0" lang="en-gb" sz="3300" b="0" i="0" u="none" strike="noStrike" kern="1200" cap="none" spc="0" normalizeH="0" baseline="0">
                <a:ln>
                  <a:noFill/>
                </a:ln>
                <a:solidFill>
                  <a:srgbClr val="FFBCDF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®</a:t>
            </a:r>
            <a:r>
              <a:rPr kumimoji="0" lang="en-gb" sz="3300" b="0" i="0" u="none" strike="noStrike" kern="1200" cap="none" spc="0" normalizeH="0" baseline="0">
                <a:ln>
                  <a:noFill/>
                </a:ln>
                <a:solidFill>
                  <a:srgbClr val="FFBCDF"/>
                </a:solidFill>
                <a:effectLst/>
                <a:uLnTx/>
                <a:uFillTx/>
              </a:rPr>
              <a:t>.</a:t>
            </a:r>
            <a:endParaRPr kumimoji="0" lang="en-gb" sz="3300" b="0" i="0" u="none" strike="noStrike" kern="1200" cap="none" spc="0" normalizeH="0" baseline="0" noProof="0">
              <a:ln>
                <a:noFill/>
              </a:ln>
              <a:solidFill>
                <a:srgbClr val="FFBCDF"/>
              </a:solidFill>
              <a:effectLst/>
              <a:uLnTx/>
              <a:uFillTx/>
              <a:latin typeface="Calmetta"/>
              <a:ea typeface="+mn-ea"/>
              <a:cs typeface="+mn-cs"/>
            </a:endParaRPr>
          </a:p>
          <a:p>
            <a:pPr marL="0" marR="0" lvl="0" indent="0" algn="l" defTabSz="3240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2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3300" b="0" i="0" u="none" strike="noStrike" kern="1200" cap="none" spc="0" normalizeH="0" baseline="0" noProof="0">
              <a:ln>
                <a:noFill/>
              </a:ln>
              <a:solidFill>
                <a:srgbClr val="FFBCDF"/>
              </a:solidFill>
              <a:effectLst/>
              <a:uLnTx/>
              <a:uFillTx/>
              <a:latin typeface="Calmetta"/>
              <a:ea typeface="+mn-ea"/>
              <a:cs typeface="+mn-cs"/>
            </a:endParaRPr>
          </a:p>
          <a:p>
            <a:pPr marL="0" marR="0" lvl="0" indent="0" algn="l" defTabSz="3240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2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3300" b="0" i="0" u="none" strike="noStrike" kern="1200" cap="none" spc="0" normalizeH="0" baseline="0" noProof="0">
              <a:ln>
                <a:noFill/>
              </a:ln>
              <a:solidFill>
                <a:srgbClr val="B0E572"/>
              </a:solidFill>
              <a:effectLst/>
              <a:uLnTx/>
              <a:uFillTx/>
              <a:latin typeface="Calmetta"/>
              <a:ea typeface="+mn-ea"/>
              <a:cs typeface="+mn-cs"/>
            </a:endParaRPr>
          </a:p>
        </p:txBody>
      </p:sp>
      <p:pic>
        <p:nvPicPr>
          <p:cNvPr id="3" name="Bildplatzhalter 10">
            <a:extLst>
              <a:ext uri="{FF2B5EF4-FFF2-40B4-BE49-F238E27FC236}">
                <a16:creationId xmlns:a16="http://schemas.microsoft.com/office/drawing/2014/main" id="{9900698A-6208-BB25-7325-F28A92D9880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888488" y="-1"/>
            <a:ext cx="7632000" cy="6480175"/>
          </a:xfrm>
          <a:prstGeom prst="rect">
            <a:avLst/>
          </a:prstGeom>
          <a:solidFill>
            <a:schemeClr val="tx1"/>
          </a:solidFill>
        </p:spPr>
      </p:pic>
      <p:pic>
        <p:nvPicPr>
          <p:cNvPr id="4" name="Grafik 3" descr="Ein Bild, das Text, Schrift, Poster, Screenshot enthält.&#10;&#10;KI-generierte Inhalte können fehlerhaft sein.">
            <a:extLst>
              <a:ext uri="{FF2B5EF4-FFF2-40B4-BE49-F238E27FC236}">
                <a16:creationId xmlns:a16="http://schemas.microsoft.com/office/drawing/2014/main" id="{1235794C-0A97-F242-9F5B-DE266807671D}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9703" y="4329080"/>
            <a:ext cx="884871" cy="17809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48527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DE92F31-AA88-B0B3-7300-DDFF43E2D9BD}"/>
              </a:ext>
            </a:extLst>
          </p:cNvPr>
          <p:cNvSpPr txBox="1">
            <a:spLocks/>
          </p:cNvSpPr>
          <p:nvPr/>
        </p:nvSpPr>
        <p:spPr>
          <a:xfrm>
            <a:off x="395288" y="1511850"/>
            <a:ext cx="10728325" cy="3887788"/>
          </a:xfrm>
          <a:prstGeom prst="rect">
            <a:avLst/>
          </a:prstGeom>
        </p:spPr>
        <p:txBody>
          <a:bodyPr vert="horz" lIns="0" tIns="0" rIns="0" bIns="0" numCol="1" spcCol="396000" rtlCol="0" anchor="t" anchorCtr="0">
            <a:noAutofit/>
          </a:bodyPr>
          <a:lstStyle>
            <a:lvl1pPr marL="360000" indent="-360000" algn="l" defTabSz="3600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360000" algn="l" defTabSz="3600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00000" indent="-540000" algn="l" defTabSz="360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00" indent="-540000" algn="l" defTabSz="360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620000" indent="-720000" algn="l" defTabSz="360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20000" indent="-720000" algn="l" defTabSz="360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1620000" indent="-720000" algn="l" defTabSz="360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1620000" indent="-720000" algn="l" defTabSz="360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1620000" indent="-720000" algn="l" defTabSz="360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342900" lvl="1" indent="-342900" algn="l" rtl="0">
              <a:buFont typeface="Arial" panose="020B0604020202020204" pitchFamily="34" charset="0"/>
              <a:buChar char="•"/>
            </a:pPr>
            <a:r>
              <a:rPr lang="en-gb" b="0" i="0" u="none" baseline="0">
                <a:solidFill>
                  <a:schemeClr val="bg1">
                    <a:lumMod val="95000"/>
                  </a:schemeClr>
                </a:solidFill>
                <a:latin typeface="+mn-lt"/>
                <a:ea typeface="+mn-lt"/>
                <a:cs typeface="+mn-lt"/>
              </a:rPr>
              <a:t>JobRad</a:t>
            </a:r>
            <a:r>
              <a:rPr lang="en-gb" b="0" i="0" u="none" baseline="0">
                <a:solidFill>
                  <a:schemeClr val="bg1">
                    <a:lumMod val="95000"/>
                  </a:schemeClr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®</a:t>
            </a:r>
            <a:r>
              <a:rPr lang="en-gb" b="0" i="0" u="none" baseline="0">
                <a:solidFill>
                  <a:schemeClr val="bg1">
                    <a:lumMod val="95000"/>
                  </a:schemeClr>
                </a:solidFill>
                <a:latin typeface="+mn-lt"/>
                <a:ea typeface="+mn-lt"/>
                <a:cs typeface="+mn-lt"/>
              </a:rPr>
              <a:t> is the company bicycle leasing plan by JobRad GmbH. It works similarly to company car leasing – only for bikes and e-bikes rather than cars. </a:t>
            </a:r>
          </a:p>
          <a:p>
            <a:pPr marL="342900" lvl="1" indent="-342900" algn="l" rtl="0">
              <a:buFont typeface="Arial" panose="020B0604020202020204" pitchFamily="34" charset="0"/>
              <a:buChar char="•"/>
            </a:pPr>
            <a:r>
              <a:rPr lang="en-gb" b="0" i="0" u="none" baseline="0">
                <a:solidFill>
                  <a:schemeClr val="bg1">
                    <a:lumMod val="95000"/>
                  </a:schemeClr>
                </a:solidFill>
                <a:latin typeface="+mn-lt"/>
                <a:ea typeface="+mn-lt"/>
                <a:cs typeface="+mn-lt"/>
              </a:rPr>
              <a:t>Employees pick their dream bike from a retailer or online and buy it through the company –</a:t>
            </a:r>
            <a:br>
              <a:rPr lang="en-gb">
                <a:solidFill>
                  <a:schemeClr val="bg1">
                    <a:lumMod val="95000"/>
                  </a:schemeClr>
                </a:solidFill>
                <a:latin typeface="+mn-lt"/>
                <a:ea typeface="+mn-lt"/>
                <a:cs typeface="+mn-lt"/>
              </a:rPr>
            </a:br>
            <a:r>
              <a:rPr lang="en-gb" b="0" i="0" u="none" baseline="0">
                <a:solidFill>
                  <a:schemeClr val="bg1">
                    <a:lumMod val="95000"/>
                  </a:schemeClr>
                </a:solidFill>
                <a:latin typeface="+mn-lt"/>
                <a:ea typeface="+mn-lt"/>
                <a:cs typeface="+mn-lt"/>
              </a:rPr>
              <a:t>easy and effortless. </a:t>
            </a:r>
          </a:p>
          <a:p>
            <a:pPr marL="342900" lvl="1" indent="-342900" algn="l" rtl="0">
              <a:buFont typeface="Arial" panose="020B0604020202020204" pitchFamily="34" charset="0"/>
              <a:buChar char="•"/>
            </a:pPr>
            <a:r>
              <a:rPr lang="en-gb" b="0" i="0" u="none" baseline="0">
                <a:solidFill>
                  <a:schemeClr val="bg1">
                    <a:lumMod val="95000"/>
                  </a:schemeClr>
                </a:solidFill>
                <a:latin typeface="+mn-lt"/>
                <a:ea typeface="+mn-lt"/>
                <a:cs typeface="+mn-lt"/>
              </a:rPr>
              <a:t>Monthly instalments are automatically deducted from your salary. This saves you up to 40 % compared to a direct purchase.</a:t>
            </a:r>
          </a:p>
        </p:txBody>
      </p:sp>
      <p:sp>
        <p:nvSpPr>
          <p:cNvPr id="5" name="Titel 5">
            <a:extLst>
              <a:ext uri="{FF2B5EF4-FFF2-40B4-BE49-F238E27FC236}">
                <a16:creationId xmlns:a16="http://schemas.microsoft.com/office/drawing/2014/main" id="{8479C379-AFDE-06C8-06B3-82E7FFD9BC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8" y="323850"/>
            <a:ext cx="10728325" cy="1188000"/>
          </a:xfrm>
        </p:spPr>
        <p:txBody>
          <a:bodyPr/>
          <a:lstStyle/>
          <a:p>
            <a:pPr algn="l" rtl="0"/>
            <a:r>
              <a:rPr lang="en-gb" b="0" i="0" u="none" baseline="0">
                <a:solidFill>
                  <a:schemeClr val="accent2"/>
                </a:solidFill>
              </a:rPr>
              <a:t>What is JobRad</a:t>
            </a:r>
            <a:r>
              <a:rPr lang="en-gb" b="0" i="0" u="none" baseline="0">
                <a:solidFill>
                  <a:schemeClr val="accent2"/>
                </a:solidFill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®</a:t>
            </a:r>
            <a:r>
              <a:rPr lang="en-gb" b="0" i="0" u="none" baseline="0">
                <a:solidFill>
                  <a:schemeClr val="accent2"/>
                </a:solidFill>
              </a:rPr>
              <a:t>?</a:t>
            </a:r>
          </a:p>
        </p:txBody>
      </p:sp>
    </p:spTree>
    <p:extLst>
      <p:ext uri="{BB962C8B-B14F-4D97-AF65-F5344CB8AC3E}">
        <p14:creationId xmlns:p14="http://schemas.microsoft.com/office/powerpoint/2010/main" val="2673603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object 65">
            <a:extLst>
              <a:ext uri="{FF2B5EF4-FFF2-40B4-BE49-F238E27FC236}">
                <a16:creationId xmlns:a16="http://schemas.microsoft.com/office/drawing/2014/main" id="{BE86F56F-764D-2CB0-2110-F65C34FAB584}"/>
              </a:ext>
            </a:extLst>
          </p:cNvPr>
          <p:cNvSpPr/>
          <p:nvPr/>
        </p:nvSpPr>
        <p:spPr>
          <a:xfrm>
            <a:off x="9013383" y="4037846"/>
            <a:ext cx="2037762" cy="2037762"/>
          </a:xfrm>
          <a:custGeom>
            <a:avLst/>
            <a:gdLst/>
            <a:ahLst/>
            <a:cxnLst/>
            <a:rect l="l" t="t" r="r" b="b"/>
            <a:pathLst>
              <a:path w="1940559" h="1940559">
                <a:moveTo>
                  <a:pt x="970203" y="0"/>
                </a:moveTo>
                <a:lnTo>
                  <a:pt x="921781" y="1187"/>
                </a:lnTo>
                <a:lnTo>
                  <a:pt x="873972" y="4712"/>
                </a:lnTo>
                <a:lnTo>
                  <a:pt x="826834" y="10519"/>
                </a:lnTo>
                <a:lnTo>
                  <a:pt x="780422" y="18552"/>
                </a:lnTo>
                <a:lnTo>
                  <a:pt x="734791" y="28757"/>
                </a:lnTo>
                <a:lnTo>
                  <a:pt x="689997" y="41076"/>
                </a:lnTo>
                <a:lnTo>
                  <a:pt x="646095" y="55455"/>
                </a:lnTo>
                <a:lnTo>
                  <a:pt x="603141" y="71839"/>
                </a:lnTo>
                <a:lnTo>
                  <a:pt x="561191" y="90171"/>
                </a:lnTo>
                <a:lnTo>
                  <a:pt x="520300" y="110396"/>
                </a:lnTo>
                <a:lnTo>
                  <a:pt x="480524" y="132458"/>
                </a:lnTo>
                <a:lnTo>
                  <a:pt x="441919" y="156302"/>
                </a:lnTo>
                <a:lnTo>
                  <a:pt x="404539" y="181873"/>
                </a:lnTo>
                <a:lnTo>
                  <a:pt x="368441" y="209114"/>
                </a:lnTo>
                <a:lnTo>
                  <a:pt x="333680" y="237970"/>
                </a:lnTo>
                <a:lnTo>
                  <a:pt x="300311" y="268385"/>
                </a:lnTo>
                <a:lnTo>
                  <a:pt x="268391" y="300305"/>
                </a:lnTo>
                <a:lnTo>
                  <a:pt x="237975" y="333672"/>
                </a:lnTo>
                <a:lnTo>
                  <a:pt x="209119" y="368433"/>
                </a:lnTo>
                <a:lnTo>
                  <a:pt x="181877" y="404530"/>
                </a:lnTo>
                <a:lnTo>
                  <a:pt x="156306" y="441910"/>
                </a:lnTo>
                <a:lnTo>
                  <a:pt x="132461" y="480515"/>
                </a:lnTo>
                <a:lnTo>
                  <a:pt x="110399" y="520290"/>
                </a:lnTo>
                <a:lnTo>
                  <a:pt x="90173" y="561181"/>
                </a:lnTo>
                <a:lnTo>
                  <a:pt x="71841" y="603130"/>
                </a:lnTo>
                <a:lnTo>
                  <a:pt x="55457" y="646084"/>
                </a:lnTo>
                <a:lnTo>
                  <a:pt x="41077" y="689985"/>
                </a:lnTo>
                <a:lnTo>
                  <a:pt x="28757" y="734779"/>
                </a:lnTo>
                <a:lnTo>
                  <a:pt x="18553" y="780410"/>
                </a:lnTo>
                <a:lnTo>
                  <a:pt x="10519" y="826822"/>
                </a:lnTo>
                <a:lnTo>
                  <a:pt x="4712" y="873960"/>
                </a:lnTo>
                <a:lnTo>
                  <a:pt x="1187" y="921768"/>
                </a:lnTo>
                <a:lnTo>
                  <a:pt x="0" y="970191"/>
                </a:lnTo>
                <a:lnTo>
                  <a:pt x="1187" y="1018613"/>
                </a:lnTo>
                <a:lnTo>
                  <a:pt x="4712" y="1066421"/>
                </a:lnTo>
                <a:lnTo>
                  <a:pt x="10519" y="1113560"/>
                </a:lnTo>
                <a:lnTo>
                  <a:pt x="18553" y="1159972"/>
                </a:lnTo>
                <a:lnTo>
                  <a:pt x="28757" y="1205603"/>
                </a:lnTo>
                <a:lnTo>
                  <a:pt x="41077" y="1250397"/>
                </a:lnTo>
                <a:lnTo>
                  <a:pt x="55457" y="1294299"/>
                </a:lnTo>
                <a:lnTo>
                  <a:pt x="71841" y="1337253"/>
                </a:lnTo>
                <a:lnTo>
                  <a:pt x="90173" y="1379203"/>
                </a:lnTo>
                <a:lnTo>
                  <a:pt x="110399" y="1420094"/>
                </a:lnTo>
                <a:lnTo>
                  <a:pt x="132461" y="1459870"/>
                </a:lnTo>
                <a:lnTo>
                  <a:pt x="156306" y="1498475"/>
                </a:lnTo>
                <a:lnTo>
                  <a:pt x="181877" y="1535855"/>
                </a:lnTo>
                <a:lnTo>
                  <a:pt x="209119" y="1571953"/>
                </a:lnTo>
                <a:lnTo>
                  <a:pt x="237975" y="1606714"/>
                </a:lnTo>
                <a:lnTo>
                  <a:pt x="268391" y="1640083"/>
                </a:lnTo>
                <a:lnTo>
                  <a:pt x="300311" y="1672003"/>
                </a:lnTo>
                <a:lnTo>
                  <a:pt x="333680" y="1702419"/>
                </a:lnTo>
                <a:lnTo>
                  <a:pt x="368441" y="1731275"/>
                </a:lnTo>
                <a:lnTo>
                  <a:pt x="404539" y="1758517"/>
                </a:lnTo>
                <a:lnTo>
                  <a:pt x="441919" y="1784088"/>
                </a:lnTo>
                <a:lnTo>
                  <a:pt x="480524" y="1807932"/>
                </a:lnTo>
                <a:lnTo>
                  <a:pt x="520300" y="1829995"/>
                </a:lnTo>
                <a:lnTo>
                  <a:pt x="561191" y="1850221"/>
                </a:lnTo>
                <a:lnTo>
                  <a:pt x="603141" y="1868553"/>
                </a:lnTo>
                <a:lnTo>
                  <a:pt x="646095" y="1884937"/>
                </a:lnTo>
                <a:lnTo>
                  <a:pt x="689997" y="1899317"/>
                </a:lnTo>
                <a:lnTo>
                  <a:pt x="734791" y="1911637"/>
                </a:lnTo>
                <a:lnTo>
                  <a:pt x="780422" y="1921841"/>
                </a:lnTo>
                <a:lnTo>
                  <a:pt x="826834" y="1929875"/>
                </a:lnTo>
                <a:lnTo>
                  <a:pt x="873972" y="1935682"/>
                </a:lnTo>
                <a:lnTo>
                  <a:pt x="921781" y="1939207"/>
                </a:lnTo>
                <a:lnTo>
                  <a:pt x="970203" y="1940394"/>
                </a:lnTo>
                <a:lnTo>
                  <a:pt x="1018626" y="1939207"/>
                </a:lnTo>
                <a:lnTo>
                  <a:pt x="1066434" y="1935682"/>
                </a:lnTo>
                <a:lnTo>
                  <a:pt x="1113572" y="1929875"/>
                </a:lnTo>
                <a:lnTo>
                  <a:pt x="1159985" y="1921841"/>
                </a:lnTo>
                <a:lnTo>
                  <a:pt x="1205616" y="1911637"/>
                </a:lnTo>
                <a:lnTo>
                  <a:pt x="1250410" y="1899317"/>
                </a:lnTo>
                <a:lnTo>
                  <a:pt x="1294312" y="1884937"/>
                </a:lnTo>
                <a:lnTo>
                  <a:pt x="1337265" y="1868553"/>
                </a:lnTo>
                <a:lnTo>
                  <a:pt x="1379215" y="1850221"/>
                </a:lnTo>
                <a:lnTo>
                  <a:pt x="1420106" y="1829995"/>
                </a:lnTo>
                <a:lnTo>
                  <a:pt x="1459882" y="1807932"/>
                </a:lnTo>
                <a:lnTo>
                  <a:pt x="1498488" y="1784088"/>
                </a:lnTo>
                <a:lnTo>
                  <a:pt x="1535868" y="1758517"/>
                </a:lnTo>
                <a:lnTo>
                  <a:pt x="1571966" y="1731275"/>
                </a:lnTo>
                <a:lnTo>
                  <a:pt x="1606727" y="1702419"/>
                </a:lnTo>
                <a:lnTo>
                  <a:pt x="1640095" y="1672003"/>
                </a:lnTo>
                <a:lnTo>
                  <a:pt x="1672015" y="1640083"/>
                </a:lnTo>
                <a:lnTo>
                  <a:pt x="1702431" y="1606714"/>
                </a:lnTo>
                <a:lnTo>
                  <a:pt x="1731288" y="1571953"/>
                </a:lnTo>
                <a:lnTo>
                  <a:pt x="1758530" y="1535855"/>
                </a:lnTo>
                <a:lnTo>
                  <a:pt x="1784100" y="1498475"/>
                </a:lnTo>
                <a:lnTo>
                  <a:pt x="1807945" y="1459870"/>
                </a:lnTo>
                <a:lnTo>
                  <a:pt x="1830008" y="1420094"/>
                </a:lnTo>
                <a:lnTo>
                  <a:pt x="1850233" y="1379203"/>
                </a:lnTo>
                <a:lnTo>
                  <a:pt x="1868566" y="1337253"/>
                </a:lnTo>
                <a:lnTo>
                  <a:pt x="1884950" y="1294299"/>
                </a:lnTo>
                <a:lnTo>
                  <a:pt x="1899329" y="1250397"/>
                </a:lnTo>
                <a:lnTo>
                  <a:pt x="1911649" y="1205603"/>
                </a:lnTo>
                <a:lnTo>
                  <a:pt x="1921854" y="1159972"/>
                </a:lnTo>
                <a:lnTo>
                  <a:pt x="1929888" y="1113560"/>
                </a:lnTo>
                <a:lnTo>
                  <a:pt x="1935695" y="1066421"/>
                </a:lnTo>
                <a:lnTo>
                  <a:pt x="1939220" y="1018613"/>
                </a:lnTo>
                <a:lnTo>
                  <a:pt x="1940407" y="970191"/>
                </a:lnTo>
                <a:lnTo>
                  <a:pt x="1939220" y="921768"/>
                </a:lnTo>
                <a:lnTo>
                  <a:pt x="1935695" y="873960"/>
                </a:lnTo>
                <a:lnTo>
                  <a:pt x="1929888" y="826822"/>
                </a:lnTo>
                <a:lnTo>
                  <a:pt x="1921854" y="780410"/>
                </a:lnTo>
                <a:lnTo>
                  <a:pt x="1911649" y="734779"/>
                </a:lnTo>
                <a:lnTo>
                  <a:pt x="1899329" y="689985"/>
                </a:lnTo>
                <a:lnTo>
                  <a:pt x="1884950" y="646084"/>
                </a:lnTo>
                <a:lnTo>
                  <a:pt x="1868566" y="603130"/>
                </a:lnTo>
                <a:lnTo>
                  <a:pt x="1850233" y="561181"/>
                </a:lnTo>
                <a:lnTo>
                  <a:pt x="1830008" y="520290"/>
                </a:lnTo>
                <a:lnTo>
                  <a:pt x="1807945" y="480515"/>
                </a:lnTo>
                <a:lnTo>
                  <a:pt x="1784100" y="441910"/>
                </a:lnTo>
                <a:lnTo>
                  <a:pt x="1758530" y="404530"/>
                </a:lnTo>
                <a:lnTo>
                  <a:pt x="1731288" y="368433"/>
                </a:lnTo>
                <a:lnTo>
                  <a:pt x="1702431" y="333672"/>
                </a:lnTo>
                <a:lnTo>
                  <a:pt x="1672015" y="300305"/>
                </a:lnTo>
                <a:lnTo>
                  <a:pt x="1640095" y="268385"/>
                </a:lnTo>
                <a:lnTo>
                  <a:pt x="1606727" y="237970"/>
                </a:lnTo>
                <a:lnTo>
                  <a:pt x="1571966" y="209114"/>
                </a:lnTo>
                <a:lnTo>
                  <a:pt x="1535868" y="181873"/>
                </a:lnTo>
                <a:lnTo>
                  <a:pt x="1498488" y="156302"/>
                </a:lnTo>
                <a:lnTo>
                  <a:pt x="1459882" y="132458"/>
                </a:lnTo>
                <a:lnTo>
                  <a:pt x="1420106" y="110396"/>
                </a:lnTo>
                <a:lnTo>
                  <a:pt x="1379215" y="90171"/>
                </a:lnTo>
                <a:lnTo>
                  <a:pt x="1337265" y="71839"/>
                </a:lnTo>
                <a:lnTo>
                  <a:pt x="1294312" y="55455"/>
                </a:lnTo>
                <a:lnTo>
                  <a:pt x="1250410" y="41076"/>
                </a:lnTo>
                <a:lnTo>
                  <a:pt x="1205616" y="28757"/>
                </a:lnTo>
                <a:lnTo>
                  <a:pt x="1159985" y="18552"/>
                </a:lnTo>
                <a:lnTo>
                  <a:pt x="1113572" y="10519"/>
                </a:lnTo>
                <a:lnTo>
                  <a:pt x="1066434" y="4712"/>
                </a:lnTo>
                <a:lnTo>
                  <a:pt x="1018626" y="1187"/>
                </a:lnTo>
                <a:lnTo>
                  <a:pt x="970203" y="0"/>
                </a:lnTo>
                <a:close/>
              </a:path>
            </a:pathLst>
          </a:custGeom>
          <a:solidFill>
            <a:srgbClr val="FFBCDF"/>
          </a:solidFill>
        </p:spPr>
        <p:txBody>
          <a:bodyPr wrap="square" lIns="0" tIns="0" rIns="0" bIns="0" rtlCol="0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sz="1800" b="0" i="0" u="none" strike="noStrike" kern="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</a:endParaRPr>
          </a:p>
        </p:txBody>
      </p:sp>
      <p:sp>
        <p:nvSpPr>
          <p:cNvPr id="19" name="Vertikaler Textplatzhalter 3">
            <a:extLst>
              <a:ext uri="{FF2B5EF4-FFF2-40B4-BE49-F238E27FC236}">
                <a16:creationId xmlns:a16="http://schemas.microsoft.com/office/drawing/2014/main" id="{593D1EEA-0475-7DFD-BA16-1C4097E25891}"/>
              </a:ext>
            </a:extLst>
          </p:cNvPr>
          <p:cNvSpPr txBox="1">
            <a:spLocks/>
          </p:cNvSpPr>
          <p:nvPr/>
        </p:nvSpPr>
        <p:spPr>
          <a:xfrm>
            <a:off x="8027988" y="323851"/>
            <a:ext cx="3293728" cy="536416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324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2300"/>
              </a:spcAft>
              <a:buFont typeface="Arial" panose="020B0604020202020204" pitchFamily="34" charset="0"/>
              <a:buNone/>
              <a:defRPr sz="3300" b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324000" indent="-324000" algn="l" defTabSz="3240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324000" rtl="0" eaLnBrk="1" latinLnBrk="0" hangingPunct="1">
              <a:lnSpc>
                <a:spcPct val="110000"/>
              </a:lnSpc>
              <a:spcBef>
                <a:spcPts val="1800"/>
              </a:spcBef>
              <a:buFont typeface="Arial" panose="020B0604020202020204" pitchFamily="34" charset="0"/>
              <a:buNone/>
              <a:defRPr sz="19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0" indent="0" algn="l" defTabSz="3240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None/>
              <a:defRPr sz="1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4000" indent="-32400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324000" rtl="0" eaLnBrk="1" latinLnBrk="0" hangingPunct="1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0" indent="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3240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11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3300" b="0" i="0" u="none" strike="noStrike" kern="1200" cap="none" spc="0" normalizeH="0" baseline="0">
                <a:ln>
                  <a:noFill/>
                </a:ln>
                <a:solidFill>
                  <a:srgbClr val="FFBCDF"/>
                </a:solidFill>
                <a:effectLst/>
                <a:uLnTx/>
                <a:uFillTx/>
                <a:latin typeface="Calmetta"/>
                <a:ea typeface="+mn-ea"/>
                <a:cs typeface="+mn-cs"/>
              </a:rPr>
              <a:t>Your personal</a:t>
            </a:r>
            <a:br>
              <a:rPr kumimoji="0" lang="en-gb" sz="3300" b="0" i="0" u="none" strike="noStrike" kern="1200" cap="none" spc="0" normalizeH="0" baseline="0">
                <a:ln>
                  <a:noFill/>
                </a:ln>
                <a:solidFill>
                  <a:srgbClr val="FFBCDF"/>
                </a:solidFill>
                <a:effectLst/>
                <a:uLnTx/>
                <a:uFillTx/>
                <a:latin typeface="Calmetta"/>
                <a:ea typeface="+mn-ea"/>
                <a:cs typeface="+mn-cs"/>
              </a:rPr>
            </a:br>
            <a:r>
              <a:rPr kumimoji="0" lang="en-gb" sz="3300" b="0" i="0" u="none" strike="noStrike" kern="1200" cap="none" spc="0" normalizeH="0" baseline="0">
                <a:ln>
                  <a:noFill/>
                </a:ln>
                <a:solidFill>
                  <a:srgbClr val="FFBCDF"/>
                </a:solidFill>
                <a:effectLst/>
                <a:uLnTx/>
                <a:uFillTx/>
                <a:latin typeface="Calmetta"/>
                <a:ea typeface="+mn-ea"/>
                <a:cs typeface="+mn-cs"/>
              </a:rPr>
              <a:t>savings</a:t>
            </a:r>
          </a:p>
          <a:p>
            <a:pPr marL="0" marR="0" lvl="0" indent="0" algn="l" defTabSz="3240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35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900" b="0" i="0" u="none" strike="noStrike" kern="1200" cap="none" spc="0" normalizeH="0" baseline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metta"/>
                <a:ea typeface="Calmetta" panose="020B0603020203030204" pitchFamily="34" charset="0"/>
                <a:cs typeface="Calmetta" panose="020B0603020203030204" pitchFamily="34" charset="0"/>
              </a:rPr>
              <a:t>Calculate the monthly leasing rate for your company bicycle, and see how much </a:t>
            </a:r>
            <a:br>
              <a:rPr kumimoji="0" lang="en-gb" sz="1900" b="0" i="0" u="none" strike="noStrike" kern="1200" cap="none" spc="0" normalizeH="0" baseline="0">
                <a:ln>
                  <a:noFill/>
                </a:ln>
                <a:solidFill>
                  <a:srgbClr val="FFBCDF"/>
                </a:solidFill>
                <a:effectLst/>
                <a:uLnTx/>
                <a:uFillTx/>
                <a:latin typeface="Calmetta" panose="020B0603020203030204" pitchFamily="34" charset="0"/>
                <a:ea typeface="Calmetta" panose="020B0603020203030204" pitchFamily="34" charset="0"/>
                <a:cs typeface="Calmetta" panose="020B0603020203030204" pitchFamily="34" charset="0"/>
              </a:rPr>
            </a:br>
            <a:r>
              <a:rPr kumimoji="0" lang="en-gb" sz="1900" b="0" i="0" u="none" strike="noStrike" kern="1200" cap="none" spc="0" normalizeH="0" baseline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metta"/>
                <a:ea typeface="Calmetta" panose="020B0603020203030204" pitchFamily="34" charset="0"/>
                <a:cs typeface="Calmetta" panose="020B0603020203030204" pitchFamily="34" charset="0"/>
              </a:rPr>
              <a:t>you can save with the JobRad</a:t>
            </a:r>
            <a:r>
              <a:rPr kumimoji="0" lang="en-gb" sz="1900" b="0" i="0" u="none" strike="noStrike" kern="1200" cap="none" spc="0" normalizeH="0" baseline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®</a:t>
            </a:r>
            <a:r>
              <a:rPr kumimoji="0" lang="en-gb" sz="1900" b="0" i="0" u="none" strike="noStrike" kern="1200" cap="none" spc="0" normalizeH="0" baseline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latin typeface="Calmetta"/>
                <a:ea typeface="Calmetta" panose="020B0603020203030204" pitchFamily="34" charset="0"/>
                <a:cs typeface="Calmetta" panose="020B0603020203030204" pitchFamily="34" charset="0"/>
              </a:rPr>
              <a:t> plan compared to buying a bike outright. </a:t>
            </a:r>
            <a:endParaRPr kumimoji="0" lang="en-gb" sz="3300" b="0" i="0" u="none" strike="noStrike" kern="1200" cap="none" spc="0" normalizeH="0" baseline="0" noProof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latin typeface="Calmetta"/>
              <a:ea typeface="+mn-ea"/>
              <a:cs typeface="+mn-cs"/>
            </a:endParaRPr>
          </a:p>
        </p:txBody>
      </p:sp>
      <p:sp>
        <p:nvSpPr>
          <p:cNvPr id="21" name="object 7">
            <a:extLst>
              <a:ext uri="{FF2B5EF4-FFF2-40B4-BE49-F238E27FC236}">
                <a16:creationId xmlns:a16="http://schemas.microsoft.com/office/drawing/2014/main" id="{766F1972-1EBD-C201-7B2B-CEE9610DB6F3}"/>
              </a:ext>
            </a:extLst>
          </p:cNvPr>
          <p:cNvSpPr txBox="1"/>
          <p:nvPr/>
        </p:nvSpPr>
        <p:spPr>
          <a:xfrm>
            <a:off x="9061984" y="4510552"/>
            <a:ext cx="1940560" cy="1092350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 marR="5080" indent="-42545" algn="ctr">
              <a:lnSpc>
                <a:spcPts val="2000"/>
              </a:lnSpc>
              <a:spcBef>
                <a:spcPts val="200"/>
              </a:spcBef>
            </a:pPr>
            <a:r>
              <a:rPr lang="en-gb" sz="1600" b="1" spc="-20">
                <a:solidFill>
                  <a:srgbClr val="2B373D"/>
                </a:solidFill>
                <a:cs typeface="Calmetta"/>
              </a:rPr>
              <a:t>Use the </a:t>
            </a:r>
            <a:br>
              <a:rPr lang="en-gb" sz="1600" b="1" spc="-20">
                <a:solidFill>
                  <a:srgbClr val="2B373D"/>
                </a:solidFill>
                <a:cs typeface="Calmetta"/>
              </a:rPr>
            </a:br>
            <a:r>
              <a:rPr lang="en-gb" sz="1600" b="1" spc="-20">
                <a:solidFill>
                  <a:srgbClr val="2B373D"/>
                </a:solidFill>
                <a:cs typeface="Calmetta"/>
              </a:rPr>
              <a:t>leasing calculator</a:t>
            </a:r>
            <a:br>
              <a:rPr lang="en-gb" sz="1600" b="1" spc="-20">
                <a:solidFill>
                  <a:srgbClr val="2B373D"/>
                </a:solidFill>
                <a:cs typeface="Calmetta"/>
              </a:rPr>
            </a:br>
            <a:r>
              <a:rPr lang="en-gb" sz="1600" b="1" spc="-20">
                <a:solidFill>
                  <a:srgbClr val="2B373D"/>
                </a:solidFill>
                <a:cs typeface="Calmetta"/>
              </a:rPr>
              <a:t>on the </a:t>
            </a:r>
          </a:p>
          <a:p>
            <a:pPr marL="12700" marR="5080" indent="-42545" algn="ctr">
              <a:lnSpc>
                <a:spcPts val="2000"/>
              </a:lnSpc>
              <a:spcBef>
                <a:spcPts val="200"/>
              </a:spcBef>
            </a:pPr>
            <a:r>
              <a:rPr lang="en-gb" sz="1600" b="1" spc="-20">
                <a:solidFill>
                  <a:srgbClr val="2B373D"/>
                </a:solidFill>
                <a:cs typeface="Calmetta"/>
              </a:rPr>
              <a:t>JobRad</a:t>
            </a:r>
            <a:r>
              <a:rPr lang="en-gb" sz="1600" b="1" spc="-20" baseline="30000">
                <a:solidFill>
                  <a:srgbClr val="2B373D"/>
                </a:solidFill>
                <a:cs typeface="Calmetta"/>
              </a:rPr>
              <a:t>®</a:t>
            </a:r>
            <a:r>
              <a:rPr lang="en-gb" sz="1600" b="1" spc="-20">
                <a:solidFill>
                  <a:srgbClr val="2B373D"/>
                </a:solidFill>
                <a:cs typeface="Calmetta"/>
              </a:rPr>
              <a:t>-Portal</a:t>
            </a:r>
            <a:endParaRPr sz="1600" b="1" spc="-20">
              <a:solidFill>
                <a:srgbClr val="2B373D"/>
              </a:solidFill>
              <a:cs typeface="Calmetta"/>
            </a:endParaRP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9AC46F41-398B-F688-1BFD-B7D07760069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-1" y="0"/>
            <a:ext cx="7778559" cy="648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04390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Vertikaler Textplatzhalter 5">
            <a:extLst>
              <a:ext uri="{FF2B5EF4-FFF2-40B4-BE49-F238E27FC236}">
                <a16:creationId xmlns:a16="http://schemas.microsoft.com/office/drawing/2014/main" id="{88D32E02-3A66-B809-8569-C776C24601AA}"/>
              </a:ext>
            </a:extLst>
          </p:cNvPr>
          <p:cNvSpPr txBox="1">
            <a:spLocks/>
          </p:cNvSpPr>
          <p:nvPr/>
        </p:nvSpPr>
        <p:spPr>
          <a:xfrm>
            <a:off x="396000" y="323851"/>
            <a:ext cx="3095623" cy="1847849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324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2300"/>
              </a:spcAft>
              <a:buFont typeface="Arial" panose="020B0604020202020204" pitchFamily="34" charset="0"/>
              <a:buNone/>
              <a:defRPr sz="3300" b="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324000" indent="-324000" algn="l" defTabSz="3240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324000" rtl="0" eaLnBrk="1" latinLnBrk="0" hangingPunct="1">
              <a:lnSpc>
                <a:spcPct val="110000"/>
              </a:lnSpc>
              <a:spcBef>
                <a:spcPts val="1800"/>
              </a:spcBef>
              <a:buFont typeface="Arial" panose="020B0604020202020204" pitchFamily="34" charset="0"/>
              <a:buNone/>
              <a:defRPr sz="19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0" indent="0" algn="l" defTabSz="3240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None/>
              <a:defRPr sz="1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4000" indent="-32400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324000" rtl="0" eaLnBrk="1" latinLnBrk="0" hangingPunct="1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0" indent="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3240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2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3300" b="0" i="0" u="none" strike="noStrike" kern="1200" cap="none" spc="0" normalizeH="0" baseline="0">
                <a:ln>
                  <a:noFill/>
                </a:ln>
                <a:solidFill>
                  <a:srgbClr val="B0E572"/>
                </a:solidFill>
                <a:effectLst/>
                <a:uLnTx/>
                <a:uFillTx/>
                <a:latin typeface="Calmetta"/>
                <a:ea typeface="+mn-ea"/>
                <a:cs typeface="+mn-cs"/>
              </a:rPr>
              <a:t>Choose your </a:t>
            </a:r>
            <a:br>
              <a:rPr kumimoji="0" lang="en-gb" sz="3300" b="0" i="0" u="none" strike="noStrike" kern="1200" cap="none" spc="0" normalizeH="0" baseline="0">
                <a:ln>
                  <a:noFill/>
                </a:ln>
                <a:solidFill>
                  <a:srgbClr val="B0E572"/>
                </a:solidFill>
                <a:effectLst/>
                <a:uLnTx/>
                <a:uFillTx/>
                <a:latin typeface="Calmetta"/>
                <a:ea typeface="+mn-ea"/>
                <a:cs typeface="+mn-cs"/>
              </a:rPr>
            </a:br>
            <a:r>
              <a:rPr kumimoji="0" lang="en-gb" sz="3300" b="0" i="0" u="none" strike="noStrike" kern="1200" cap="none" spc="0" normalizeH="0" baseline="0">
                <a:ln>
                  <a:noFill/>
                </a:ln>
                <a:solidFill>
                  <a:srgbClr val="B0E572"/>
                </a:solidFill>
                <a:effectLst/>
                <a:uLnTx/>
                <a:uFillTx/>
                <a:latin typeface="Calmetta"/>
                <a:ea typeface="+mn-ea"/>
                <a:cs typeface="+mn-cs"/>
              </a:rPr>
              <a:t>dream bike – all types and brands</a:t>
            </a:r>
          </a:p>
          <a:p>
            <a:pPr marL="0" marR="0" lvl="0" indent="0" algn="l" defTabSz="3240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2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endParaRPr kumimoji="0" lang="en-gb" sz="1700" b="0" i="0" u="none" strike="noStrike" kern="1200" cap="none" spc="0" normalizeH="0" baseline="0" noProof="0">
              <a:ln>
                <a:noFill/>
              </a:ln>
              <a:solidFill>
                <a:srgbClr val="B0E572"/>
              </a:solidFill>
              <a:effectLst/>
              <a:uLnTx/>
              <a:uFillTx/>
              <a:latin typeface="Calmetta"/>
              <a:ea typeface="+mn-ea"/>
              <a:cs typeface="+mn-cs"/>
            </a:endParaRPr>
          </a:p>
        </p:txBody>
      </p:sp>
      <p:sp>
        <p:nvSpPr>
          <p:cNvPr id="11" name="Vertikaler Textplatzhalter 5">
            <a:extLst>
              <a:ext uri="{FF2B5EF4-FFF2-40B4-BE49-F238E27FC236}">
                <a16:creationId xmlns:a16="http://schemas.microsoft.com/office/drawing/2014/main" id="{92FDCD15-33CD-27B3-E9BA-EF8EEC0D6A8E}"/>
              </a:ext>
            </a:extLst>
          </p:cNvPr>
          <p:cNvSpPr txBox="1">
            <a:spLocks/>
          </p:cNvSpPr>
          <p:nvPr/>
        </p:nvSpPr>
        <p:spPr>
          <a:xfrm>
            <a:off x="396877" y="2355632"/>
            <a:ext cx="3095623" cy="5364162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324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2300"/>
              </a:spcAft>
              <a:buFont typeface="Arial" panose="020B0604020202020204" pitchFamily="34" charset="0"/>
              <a:buNone/>
              <a:defRPr sz="3300" b="0" kern="1200">
                <a:solidFill>
                  <a:schemeClr val="accent3"/>
                </a:solidFill>
                <a:latin typeface="+mn-lt"/>
                <a:ea typeface="+mn-ea"/>
                <a:cs typeface="+mn-cs"/>
              </a:defRPr>
            </a:lvl1pPr>
            <a:lvl2pPr marL="324000" indent="-324000" algn="l" defTabSz="3240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0" indent="0" algn="l" defTabSz="324000" rtl="0" eaLnBrk="1" latinLnBrk="0" hangingPunct="1">
              <a:lnSpc>
                <a:spcPct val="110000"/>
              </a:lnSpc>
              <a:spcBef>
                <a:spcPts val="1800"/>
              </a:spcBef>
              <a:buFont typeface="Arial" panose="020B0604020202020204" pitchFamily="34" charset="0"/>
              <a:buNone/>
              <a:defRPr sz="19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0" indent="0" algn="l" defTabSz="3240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None/>
              <a:defRPr sz="1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4000" indent="-32400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0" indent="0" algn="l" defTabSz="324000" rtl="0" eaLnBrk="1" latinLnBrk="0" hangingPunct="1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0" indent="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0" indent="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324000" rtl="0" eaLnBrk="1" fontAlgn="auto" latinLnBrk="0" hangingPunct="1">
              <a:lnSpc>
                <a:spcPct val="110000"/>
              </a:lnSpc>
              <a:spcBef>
                <a:spcPts val="0"/>
              </a:spcBef>
              <a:spcAft>
                <a:spcPts val="230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gb" sz="1700" b="0" i="0" u="none" strike="noStrike" kern="1200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metta"/>
                <a:ea typeface="+mn-ea"/>
                <a:cs typeface="+mn-cs"/>
              </a:rPr>
              <a:t>JobRad</a:t>
            </a:r>
            <a:r>
              <a:rPr kumimoji="0" lang="en-gb" sz="1700" b="0" i="0" u="none" strike="noStrike" kern="1200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®</a:t>
            </a:r>
            <a:r>
              <a:rPr kumimoji="0" lang="en-gb" sz="1700" b="0" i="0" u="none" strike="noStrike" kern="1200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metta"/>
                <a:ea typeface="+mn-ea"/>
                <a:cs typeface="+mn-cs"/>
              </a:rPr>
              <a:t> at [company]</a:t>
            </a:r>
          </a:p>
          <a:p>
            <a:pPr marL="323850" marR="0" lvl="1" indent="-323850" algn="l" defTabSz="3240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Tx/>
              <a:buSzPct val="160000"/>
              <a:buFont typeface="Arial" panose="020B0604020202020204" pitchFamily="34" charset="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kumimoji="0" lang="en-gb" sz="1700" b="0" i="0" u="none" strike="noStrike" kern="1200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metta"/>
                <a:ea typeface="+mn-ea"/>
                <a:cs typeface="+mn-cs"/>
              </a:rPr>
              <a:t>Maximum price: €11,900</a:t>
            </a:r>
          </a:p>
          <a:p>
            <a:pPr marL="323850" marR="0" lvl="1" indent="-323850" algn="l" defTabSz="3240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Tx/>
              <a:buSzPct val="160000"/>
              <a:buFont typeface="Arial" panose="020B0604020202020204" pitchFamily="34" charset="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kumimoji="0" lang="en-gb" sz="1700" b="0" i="0" u="none" strike="noStrike" kern="1200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metta"/>
                <a:ea typeface="+mn-ea"/>
                <a:cs typeface="+mn-cs"/>
              </a:rPr>
              <a:t>Maximum quantity:</a:t>
            </a:r>
            <a:br>
              <a:rPr kumimoji="0" lang="en-gb" sz="1700" b="0" i="0" u="none" strike="noStrike" kern="1200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metta"/>
                <a:ea typeface="+mn-ea"/>
                <a:cs typeface="+mn-cs"/>
              </a:rPr>
            </a:br>
            <a:r>
              <a:rPr kumimoji="0" lang="en-gb" sz="1700" b="0" i="0" u="none" strike="noStrike" kern="1200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metta"/>
                <a:ea typeface="+mn-ea"/>
                <a:cs typeface="+mn-cs"/>
              </a:rPr>
              <a:t>No limitations</a:t>
            </a:r>
          </a:p>
          <a:p>
            <a:pPr marL="323850" marR="0" lvl="1" indent="-323850" algn="l" defTabSz="3240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Tx/>
              <a:buSzPct val="160000"/>
              <a:buFont typeface="Arial" panose="020B0604020202020204" pitchFamily="34" charset="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kumimoji="0" lang="en-gb" sz="1700" b="0" i="0" u="none" strike="noStrike" kern="1200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metta"/>
                <a:ea typeface="+mn-ea"/>
                <a:cs typeface="+mn-cs"/>
              </a:rPr>
              <a:t>S-</a:t>
            </a:r>
            <a:r>
              <a:rPr kumimoji="0" lang="en-gb" sz="1700" b="0" i="0" u="none" strike="noStrike" kern="1200" cap="none" spc="0" normalizeH="0" baseline="0" err="1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metta"/>
                <a:ea typeface="+mn-ea"/>
                <a:cs typeface="+mn-cs"/>
              </a:rPr>
              <a:t>pedelecs</a:t>
            </a:r>
            <a:r>
              <a:rPr kumimoji="0" lang="en-gb" sz="1700" b="0" i="0" u="none" strike="noStrike" kern="1200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metta"/>
                <a:ea typeface="+mn-ea"/>
                <a:cs typeface="+mn-cs"/>
              </a:rPr>
              <a:t> possible: No</a:t>
            </a:r>
          </a:p>
          <a:p>
            <a:pPr marL="323850" marR="0" lvl="1" indent="-323850" algn="l" defTabSz="3240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Tx/>
              <a:buSzPct val="160000"/>
              <a:buFont typeface="Arial" panose="020B0604020202020204" pitchFamily="34" charset="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kumimoji="0" lang="en-gb" sz="1700" b="0" i="0" u="none" strike="noStrike" kern="1200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metta"/>
                <a:ea typeface="+mn-ea"/>
                <a:cs typeface="+mn-cs"/>
              </a:rPr>
              <a:t>…</a:t>
            </a:r>
          </a:p>
          <a:p>
            <a:pPr marL="323850" marR="0" lvl="1" indent="-323850" algn="l" defTabSz="324000" rtl="0" eaLnBrk="1" fontAlgn="auto" latinLnBrk="0" hangingPunct="1">
              <a:lnSpc>
                <a:spcPct val="110000"/>
              </a:lnSpc>
              <a:spcBef>
                <a:spcPts val="600"/>
              </a:spcBef>
              <a:spcAft>
                <a:spcPts val="0"/>
              </a:spcAft>
              <a:buClrTx/>
              <a:buSzPct val="160000"/>
              <a:buFont typeface="Arial" panose="020B0604020202020204" pitchFamily="34" charset="0"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tabLst/>
              <a:defRPr/>
            </a:pPr>
            <a:r>
              <a:rPr kumimoji="0" lang="en-gb" sz="1700" b="0" i="0" u="none" strike="noStrike" kern="1200" cap="none" spc="0" normalizeH="0" baseline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metta"/>
                <a:ea typeface="+mn-ea"/>
                <a:cs typeface="+mn-cs"/>
              </a:rPr>
              <a:t>…</a:t>
            </a:r>
          </a:p>
        </p:txBody>
      </p:sp>
      <p:pic>
        <p:nvPicPr>
          <p:cNvPr id="2" name="Bildplatzhalter 10">
            <a:extLst>
              <a:ext uri="{FF2B5EF4-FFF2-40B4-BE49-F238E27FC236}">
                <a16:creationId xmlns:a16="http://schemas.microsoft.com/office/drawing/2014/main" id="{73BBEB79-1981-DABC-987F-AA4FC77623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4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888488" y="-1"/>
            <a:ext cx="7632000" cy="6480175"/>
          </a:xfrm>
          <a:prstGeom prst="rect">
            <a:avLst/>
          </a:prstGeom>
          <a:solidFill>
            <a:sysClr val="window" lastClr="FFFFFF"/>
          </a:solidFill>
        </p:spPr>
      </p:pic>
    </p:spTree>
    <p:extLst>
      <p:ext uri="{BB962C8B-B14F-4D97-AF65-F5344CB8AC3E}">
        <p14:creationId xmlns:p14="http://schemas.microsoft.com/office/powerpoint/2010/main" val="96067562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F751734-1C87-1B7D-BD0C-4254FA4B68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2">
            <a:extLst>
              <a:ext uri="{FF2B5EF4-FFF2-40B4-BE49-F238E27FC236}">
                <a16:creationId xmlns:a16="http://schemas.microsoft.com/office/drawing/2014/main" id="{D3181BAA-C9D7-5A9C-6249-6D06C7E3CD8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8" y="323850"/>
            <a:ext cx="10728325" cy="1188000"/>
          </a:xfrm>
        </p:spPr>
        <p:txBody>
          <a:bodyPr/>
          <a:lstStyle/>
          <a:p>
            <a:pPr algn="l" rtl="0"/>
            <a:r>
              <a:rPr lang="en-gb" b="0" i="0" u="none" baseline="0">
                <a:solidFill>
                  <a:srgbClr val="B0E572"/>
                </a:solidFill>
              </a:rPr>
              <a:t>An easy, step-by-step guide to getting the bicycle of your choice</a:t>
            </a:r>
          </a:p>
        </p:txBody>
      </p:sp>
      <p:grpSp>
        <p:nvGrpSpPr>
          <p:cNvPr id="2" name="Gruppieren 1">
            <a:extLst>
              <a:ext uri="{FF2B5EF4-FFF2-40B4-BE49-F238E27FC236}">
                <a16:creationId xmlns:a16="http://schemas.microsoft.com/office/drawing/2014/main" id="{DEB307BA-35C7-46D1-C638-6F84960B0FC7}"/>
              </a:ext>
            </a:extLst>
          </p:cNvPr>
          <p:cNvGrpSpPr/>
          <p:nvPr/>
        </p:nvGrpSpPr>
        <p:grpSpPr>
          <a:xfrm>
            <a:off x="8212392" y="2356838"/>
            <a:ext cx="1097546" cy="132206"/>
            <a:chOff x="6814266" y="2665599"/>
            <a:chExt cx="1097546" cy="132206"/>
          </a:xfrm>
        </p:grpSpPr>
        <p:sp>
          <p:nvSpPr>
            <p:cNvPr id="3" name="object 3">
              <a:extLst>
                <a:ext uri="{FF2B5EF4-FFF2-40B4-BE49-F238E27FC236}">
                  <a16:creationId xmlns:a16="http://schemas.microsoft.com/office/drawing/2014/main" id="{6AE268B2-AFCD-8B1C-FD4A-4326BCADDC93}"/>
                </a:ext>
              </a:extLst>
            </p:cNvPr>
            <p:cNvSpPr/>
            <p:nvPr/>
          </p:nvSpPr>
          <p:spPr>
            <a:xfrm>
              <a:off x="6814266" y="2732441"/>
              <a:ext cx="453309" cy="45719"/>
            </a:xfrm>
            <a:custGeom>
              <a:avLst/>
              <a:gdLst/>
              <a:ahLst/>
              <a:cxnLst/>
              <a:rect l="l" t="t" r="r" b="b"/>
              <a:pathLst>
                <a:path w="523875">
                  <a:moveTo>
                    <a:pt x="0" y="0"/>
                  </a:moveTo>
                  <a:lnTo>
                    <a:pt x="523600" y="0"/>
                  </a:lnTo>
                </a:path>
              </a:pathLst>
            </a:custGeom>
            <a:ln w="38100" cap="rnd">
              <a:solidFill>
                <a:srgbClr val="B0E572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" name="object 22">
              <a:extLst>
                <a:ext uri="{FF2B5EF4-FFF2-40B4-BE49-F238E27FC236}">
                  <a16:creationId xmlns:a16="http://schemas.microsoft.com/office/drawing/2014/main" id="{44D014C1-7749-4C32-D5F6-8AA5905A337A}"/>
                </a:ext>
              </a:extLst>
            </p:cNvPr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298933" y="2665599"/>
              <a:ext cx="142265" cy="132206"/>
            </a:xfrm>
            <a:prstGeom prst="rect">
              <a:avLst/>
            </a:prstGeom>
          </p:spPr>
        </p:pic>
        <p:sp>
          <p:nvSpPr>
            <p:cNvPr id="5" name="object 3">
              <a:extLst>
                <a:ext uri="{FF2B5EF4-FFF2-40B4-BE49-F238E27FC236}">
                  <a16:creationId xmlns:a16="http://schemas.microsoft.com/office/drawing/2014/main" id="{9AA54510-9529-EF8A-85F0-93BA1D88E389}"/>
                </a:ext>
              </a:extLst>
            </p:cNvPr>
            <p:cNvSpPr/>
            <p:nvPr/>
          </p:nvSpPr>
          <p:spPr>
            <a:xfrm>
              <a:off x="7551812" y="2734027"/>
              <a:ext cx="360000" cy="45719"/>
            </a:xfrm>
            <a:custGeom>
              <a:avLst/>
              <a:gdLst/>
              <a:ahLst/>
              <a:cxnLst/>
              <a:rect l="l" t="t" r="r" b="b"/>
              <a:pathLst>
                <a:path w="523875">
                  <a:moveTo>
                    <a:pt x="0" y="0"/>
                  </a:moveTo>
                  <a:lnTo>
                    <a:pt x="523600" y="0"/>
                  </a:lnTo>
                </a:path>
              </a:pathLst>
            </a:custGeom>
            <a:ln w="38100" cap="rnd">
              <a:solidFill>
                <a:srgbClr val="B0E572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4" name="Gruppieren 43">
            <a:extLst>
              <a:ext uri="{FF2B5EF4-FFF2-40B4-BE49-F238E27FC236}">
                <a16:creationId xmlns:a16="http://schemas.microsoft.com/office/drawing/2014/main" id="{E4364E75-3969-0B69-1C37-FCA1BFCECF55}"/>
              </a:ext>
            </a:extLst>
          </p:cNvPr>
          <p:cNvGrpSpPr/>
          <p:nvPr/>
        </p:nvGrpSpPr>
        <p:grpSpPr>
          <a:xfrm>
            <a:off x="3805972" y="2352761"/>
            <a:ext cx="991547" cy="132206"/>
            <a:chOff x="6719016" y="2644333"/>
            <a:chExt cx="991547" cy="132206"/>
          </a:xfrm>
        </p:grpSpPr>
        <p:sp>
          <p:nvSpPr>
            <p:cNvPr id="45" name="object 3">
              <a:extLst>
                <a:ext uri="{FF2B5EF4-FFF2-40B4-BE49-F238E27FC236}">
                  <a16:creationId xmlns:a16="http://schemas.microsoft.com/office/drawing/2014/main" id="{1B56C59B-A454-9653-0D11-53E3DC20CA00}"/>
                </a:ext>
              </a:extLst>
            </p:cNvPr>
            <p:cNvSpPr/>
            <p:nvPr/>
          </p:nvSpPr>
          <p:spPr>
            <a:xfrm>
              <a:off x="6719016" y="2711175"/>
              <a:ext cx="453309" cy="45719"/>
            </a:xfrm>
            <a:custGeom>
              <a:avLst/>
              <a:gdLst/>
              <a:ahLst/>
              <a:cxnLst/>
              <a:rect l="l" t="t" r="r" b="b"/>
              <a:pathLst>
                <a:path w="523875">
                  <a:moveTo>
                    <a:pt x="0" y="0"/>
                  </a:moveTo>
                  <a:lnTo>
                    <a:pt x="523600" y="0"/>
                  </a:lnTo>
                </a:path>
              </a:pathLst>
            </a:custGeom>
            <a:ln w="38100" cap="rnd">
              <a:solidFill>
                <a:srgbClr val="B0E572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6" name="object 22">
              <a:extLst>
                <a:ext uri="{FF2B5EF4-FFF2-40B4-BE49-F238E27FC236}">
                  <a16:creationId xmlns:a16="http://schemas.microsoft.com/office/drawing/2014/main" id="{FD169D87-8544-A91A-8B28-E56B130D7B42}"/>
                </a:ext>
              </a:extLst>
            </p:cNvPr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166691" y="2644333"/>
              <a:ext cx="142265" cy="132206"/>
            </a:xfrm>
            <a:prstGeom prst="rect">
              <a:avLst/>
            </a:prstGeom>
          </p:spPr>
        </p:pic>
        <p:sp>
          <p:nvSpPr>
            <p:cNvPr id="47" name="object 3">
              <a:extLst>
                <a:ext uri="{FF2B5EF4-FFF2-40B4-BE49-F238E27FC236}">
                  <a16:creationId xmlns:a16="http://schemas.microsoft.com/office/drawing/2014/main" id="{D4DB4F95-FE62-0872-54D4-C5A2215A6C71}"/>
                </a:ext>
              </a:extLst>
            </p:cNvPr>
            <p:cNvSpPr/>
            <p:nvPr/>
          </p:nvSpPr>
          <p:spPr>
            <a:xfrm>
              <a:off x="7386563" y="2712761"/>
              <a:ext cx="324000" cy="45719"/>
            </a:xfrm>
            <a:custGeom>
              <a:avLst/>
              <a:gdLst/>
              <a:ahLst/>
              <a:cxnLst/>
              <a:rect l="l" t="t" r="r" b="b"/>
              <a:pathLst>
                <a:path w="523875">
                  <a:moveTo>
                    <a:pt x="0" y="0"/>
                  </a:moveTo>
                  <a:lnTo>
                    <a:pt x="523600" y="0"/>
                  </a:lnTo>
                </a:path>
              </a:pathLst>
            </a:custGeom>
            <a:ln w="38100" cap="rnd">
              <a:solidFill>
                <a:srgbClr val="B0E572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48" name="Gruppieren 47">
            <a:extLst>
              <a:ext uri="{FF2B5EF4-FFF2-40B4-BE49-F238E27FC236}">
                <a16:creationId xmlns:a16="http://schemas.microsoft.com/office/drawing/2014/main" id="{A41D074E-D390-6069-C03B-8CAF6AB6E429}"/>
              </a:ext>
            </a:extLst>
          </p:cNvPr>
          <p:cNvGrpSpPr/>
          <p:nvPr/>
        </p:nvGrpSpPr>
        <p:grpSpPr>
          <a:xfrm>
            <a:off x="1555981" y="2354407"/>
            <a:ext cx="1048697" cy="132206"/>
            <a:chOff x="6928566" y="2633700"/>
            <a:chExt cx="1048697" cy="132206"/>
          </a:xfrm>
        </p:grpSpPr>
        <p:sp>
          <p:nvSpPr>
            <p:cNvPr id="49" name="object 3">
              <a:extLst>
                <a:ext uri="{FF2B5EF4-FFF2-40B4-BE49-F238E27FC236}">
                  <a16:creationId xmlns:a16="http://schemas.microsoft.com/office/drawing/2014/main" id="{89B9E580-8A23-79D8-1CB8-78C0BEB5689D}"/>
                </a:ext>
              </a:extLst>
            </p:cNvPr>
            <p:cNvSpPr/>
            <p:nvPr/>
          </p:nvSpPr>
          <p:spPr>
            <a:xfrm>
              <a:off x="7653263" y="2702128"/>
              <a:ext cx="324000" cy="45719"/>
            </a:xfrm>
            <a:custGeom>
              <a:avLst/>
              <a:gdLst/>
              <a:ahLst/>
              <a:cxnLst/>
              <a:rect l="l" t="t" r="r" b="b"/>
              <a:pathLst>
                <a:path w="523875">
                  <a:moveTo>
                    <a:pt x="0" y="0"/>
                  </a:moveTo>
                  <a:lnTo>
                    <a:pt x="523600" y="0"/>
                  </a:lnTo>
                </a:path>
              </a:pathLst>
            </a:custGeom>
            <a:ln w="38100" cap="rnd">
              <a:solidFill>
                <a:srgbClr val="B0E572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50" name="object 3">
              <a:extLst>
                <a:ext uri="{FF2B5EF4-FFF2-40B4-BE49-F238E27FC236}">
                  <a16:creationId xmlns:a16="http://schemas.microsoft.com/office/drawing/2014/main" id="{04795C96-8A59-871B-03BF-6A6FA5EF5BD7}"/>
                </a:ext>
              </a:extLst>
            </p:cNvPr>
            <p:cNvSpPr/>
            <p:nvPr/>
          </p:nvSpPr>
          <p:spPr>
            <a:xfrm>
              <a:off x="6928566" y="2700542"/>
              <a:ext cx="453309" cy="45719"/>
            </a:xfrm>
            <a:custGeom>
              <a:avLst/>
              <a:gdLst/>
              <a:ahLst/>
              <a:cxnLst/>
              <a:rect l="l" t="t" r="r" b="b"/>
              <a:pathLst>
                <a:path w="523875">
                  <a:moveTo>
                    <a:pt x="0" y="0"/>
                  </a:moveTo>
                  <a:lnTo>
                    <a:pt x="523600" y="0"/>
                  </a:lnTo>
                </a:path>
              </a:pathLst>
            </a:custGeom>
            <a:ln w="38100" cap="rnd">
              <a:solidFill>
                <a:srgbClr val="B0E572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1" name="object 22">
              <a:extLst>
                <a:ext uri="{FF2B5EF4-FFF2-40B4-BE49-F238E27FC236}">
                  <a16:creationId xmlns:a16="http://schemas.microsoft.com/office/drawing/2014/main" id="{BF3E5664-3EC9-624E-39A8-1F9C72265EA0}"/>
                </a:ext>
              </a:extLst>
            </p:cNvPr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404816" y="2633700"/>
              <a:ext cx="142265" cy="132206"/>
            </a:xfrm>
            <a:prstGeom prst="rect">
              <a:avLst/>
            </a:prstGeom>
          </p:spPr>
        </p:pic>
      </p:grpSp>
      <p:grpSp>
        <p:nvGrpSpPr>
          <p:cNvPr id="52" name="Gruppieren 51">
            <a:extLst>
              <a:ext uri="{FF2B5EF4-FFF2-40B4-BE49-F238E27FC236}">
                <a16:creationId xmlns:a16="http://schemas.microsoft.com/office/drawing/2014/main" id="{6F64A05B-7CEA-A6DC-FEF6-80F154FFD78C}"/>
              </a:ext>
            </a:extLst>
          </p:cNvPr>
          <p:cNvGrpSpPr/>
          <p:nvPr/>
        </p:nvGrpSpPr>
        <p:grpSpPr>
          <a:xfrm>
            <a:off x="5998813" y="2366599"/>
            <a:ext cx="1075786" cy="132206"/>
            <a:chOff x="6548628" y="2698838"/>
            <a:chExt cx="1075786" cy="132206"/>
          </a:xfrm>
        </p:grpSpPr>
        <p:sp>
          <p:nvSpPr>
            <p:cNvPr id="53" name="object 3">
              <a:extLst>
                <a:ext uri="{FF2B5EF4-FFF2-40B4-BE49-F238E27FC236}">
                  <a16:creationId xmlns:a16="http://schemas.microsoft.com/office/drawing/2014/main" id="{924E314A-F5F8-E548-9114-AFBE2613331A}"/>
                </a:ext>
              </a:extLst>
            </p:cNvPr>
            <p:cNvSpPr/>
            <p:nvPr/>
          </p:nvSpPr>
          <p:spPr>
            <a:xfrm>
              <a:off x="6548628" y="2756830"/>
              <a:ext cx="453309" cy="45719"/>
            </a:xfrm>
            <a:custGeom>
              <a:avLst/>
              <a:gdLst/>
              <a:ahLst/>
              <a:cxnLst/>
              <a:rect l="l" t="t" r="r" b="b"/>
              <a:pathLst>
                <a:path w="523875">
                  <a:moveTo>
                    <a:pt x="0" y="0"/>
                  </a:moveTo>
                  <a:lnTo>
                    <a:pt x="523600" y="0"/>
                  </a:lnTo>
                </a:path>
              </a:pathLst>
            </a:custGeom>
            <a:ln w="38100" cap="rnd">
              <a:solidFill>
                <a:srgbClr val="B0E572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54" name="object 22">
              <a:extLst>
                <a:ext uri="{FF2B5EF4-FFF2-40B4-BE49-F238E27FC236}">
                  <a16:creationId xmlns:a16="http://schemas.microsoft.com/office/drawing/2014/main" id="{40FC6B15-14C2-8330-9706-8586F6D860B2}"/>
                </a:ext>
              </a:extLst>
            </p:cNvPr>
            <p:cNvPicPr/>
            <p:nvPr/>
          </p:nvPicPr>
          <p:blipFill>
            <a:blip r:embed="rId2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40604" y="2698838"/>
              <a:ext cx="142265" cy="132206"/>
            </a:xfrm>
            <a:prstGeom prst="rect">
              <a:avLst/>
            </a:prstGeom>
          </p:spPr>
        </p:pic>
        <p:sp>
          <p:nvSpPr>
            <p:cNvPr id="55" name="object 3">
              <a:extLst>
                <a:ext uri="{FF2B5EF4-FFF2-40B4-BE49-F238E27FC236}">
                  <a16:creationId xmlns:a16="http://schemas.microsoft.com/office/drawing/2014/main" id="{8E5005F1-FFC6-FAB8-82E4-4DC6E1DB3CE6}"/>
                </a:ext>
              </a:extLst>
            </p:cNvPr>
            <p:cNvSpPr/>
            <p:nvPr/>
          </p:nvSpPr>
          <p:spPr>
            <a:xfrm>
              <a:off x="7300414" y="2763348"/>
              <a:ext cx="324000" cy="45719"/>
            </a:xfrm>
            <a:custGeom>
              <a:avLst/>
              <a:gdLst/>
              <a:ahLst/>
              <a:cxnLst/>
              <a:rect l="l" t="t" r="r" b="b"/>
              <a:pathLst>
                <a:path w="523875">
                  <a:moveTo>
                    <a:pt x="0" y="0"/>
                  </a:moveTo>
                  <a:lnTo>
                    <a:pt x="523600" y="0"/>
                  </a:lnTo>
                </a:path>
              </a:pathLst>
            </a:custGeom>
            <a:ln w="38100" cap="rnd">
              <a:solidFill>
                <a:srgbClr val="B0E572"/>
              </a:solidFill>
              <a:prstDash val="sys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E0154085-B9BD-2792-C893-548B12CA0338}"/>
              </a:ext>
            </a:extLst>
          </p:cNvPr>
          <p:cNvGrpSpPr/>
          <p:nvPr/>
        </p:nvGrpSpPr>
        <p:grpSpPr>
          <a:xfrm>
            <a:off x="9293783" y="1800225"/>
            <a:ext cx="1921753" cy="3137378"/>
            <a:chOff x="9293783" y="1800225"/>
            <a:chExt cx="1921753" cy="3137378"/>
          </a:xfrm>
        </p:grpSpPr>
        <p:sp>
          <p:nvSpPr>
            <p:cNvPr id="10" name="object 33">
              <a:extLst>
                <a:ext uri="{FF2B5EF4-FFF2-40B4-BE49-F238E27FC236}">
                  <a16:creationId xmlns:a16="http://schemas.microsoft.com/office/drawing/2014/main" id="{F4E8F332-BBEB-CB24-8BAA-678D2028597C}"/>
                </a:ext>
              </a:extLst>
            </p:cNvPr>
            <p:cNvSpPr txBox="1"/>
            <p:nvPr/>
          </p:nvSpPr>
          <p:spPr>
            <a:xfrm>
              <a:off x="9415536" y="3584669"/>
              <a:ext cx="1800000" cy="1352934"/>
            </a:xfrm>
            <a:prstGeom prst="rect">
              <a:avLst/>
            </a:prstGeom>
          </p:spPr>
          <p:txBody>
            <a:bodyPr vert="horz" wrap="square" lIns="0" tIns="12700" rIns="0" bIns="0" rtlCol="0" anchor="t">
              <a:spAutoFit/>
            </a:bodyPr>
            <a:lstStyle/>
            <a:p>
              <a:pPr marL="12700" marR="5080" algn="l" rtl="0">
                <a:lnSpc>
                  <a:spcPct val="110000"/>
                </a:lnSpc>
                <a:spcBef>
                  <a:spcPts val="100"/>
                </a:spcBef>
              </a:pPr>
              <a:r>
                <a:rPr lang="en-gb" sz="1600" b="0" i="0" u="none" spc="-10" baseline="0">
                  <a:solidFill>
                    <a:schemeClr val="bg1"/>
                  </a:solidFill>
                  <a:latin typeface="Calmetta"/>
                  <a:ea typeface="Calmetta"/>
                  <a:cs typeface="Calmetta"/>
                </a:rPr>
                <a:t>Collect your </a:t>
              </a:r>
              <a:r>
                <a:rPr lang="en-gb" sz="1600" b="0" i="0" u="none" spc="-10" baseline="0">
                  <a:solidFill>
                    <a:schemeClr val="accent3"/>
                  </a:solidFill>
                  <a:latin typeface="Calmetta"/>
                  <a:ea typeface="Calmetta"/>
                  <a:cs typeface="Calmetta"/>
                </a:rPr>
                <a:t>bike</a:t>
              </a:r>
              <a:r>
                <a:rPr lang="en-gb" sz="1600" b="0" i="0" u="none" spc="-10" baseline="0">
                  <a:solidFill>
                    <a:schemeClr val="bg1"/>
                  </a:solidFill>
                  <a:latin typeface="Calmetta"/>
                  <a:ea typeface="Calmetta"/>
                  <a:cs typeface="Calmetta"/>
                </a:rPr>
                <a:t> from the retailer or have it sent to you.</a:t>
              </a:r>
              <a:endParaRPr sz="1600">
                <a:solidFill>
                  <a:schemeClr val="bg1"/>
                </a:solidFill>
                <a:latin typeface="Calmetta"/>
                <a:cs typeface="Calmetta"/>
              </a:endParaRPr>
            </a:p>
          </p:txBody>
        </p:sp>
        <p:grpSp>
          <p:nvGrpSpPr>
            <p:cNvPr id="56" name="Gruppieren 55">
              <a:extLst>
                <a:ext uri="{FF2B5EF4-FFF2-40B4-BE49-F238E27FC236}">
                  <a16:creationId xmlns:a16="http://schemas.microsoft.com/office/drawing/2014/main" id="{0E6F566C-E66F-9D35-6F14-8AD1BC8E7ED9}"/>
                </a:ext>
              </a:extLst>
            </p:cNvPr>
            <p:cNvGrpSpPr/>
            <p:nvPr/>
          </p:nvGrpSpPr>
          <p:grpSpPr>
            <a:xfrm>
              <a:off x="9293783" y="1800225"/>
              <a:ext cx="1260475" cy="1260475"/>
              <a:chOff x="9862412" y="2107480"/>
              <a:chExt cx="1260475" cy="1260475"/>
            </a:xfrm>
          </p:grpSpPr>
          <p:sp>
            <p:nvSpPr>
              <p:cNvPr id="57" name="object 25">
                <a:extLst>
                  <a:ext uri="{FF2B5EF4-FFF2-40B4-BE49-F238E27FC236}">
                    <a16:creationId xmlns:a16="http://schemas.microsoft.com/office/drawing/2014/main" id="{B1F29932-75B8-1439-E7C8-52C323F8F9A6}"/>
                  </a:ext>
                </a:extLst>
              </p:cNvPr>
              <p:cNvSpPr/>
              <p:nvPr/>
            </p:nvSpPr>
            <p:spPr>
              <a:xfrm>
                <a:off x="9862412" y="2107480"/>
                <a:ext cx="1260475" cy="1260475"/>
              </a:xfrm>
              <a:custGeom>
                <a:avLst/>
                <a:gdLst/>
                <a:ahLst/>
                <a:cxnLst/>
                <a:rect l="l" t="t" r="r" b="b"/>
                <a:pathLst>
                  <a:path w="1260475" h="1260475">
                    <a:moveTo>
                      <a:pt x="629996" y="0"/>
                    </a:moveTo>
                    <a:lnTo>
                      <a:pt x="582978" y="1728"/>
                    </a:lnTo>
                    <a:lnTo>
                      <a:pt x="536898" y="6830"/>
                    </a:lnTo>
                    <a:lnTo>
                      <a:pt x="491880" y="15186"/>
                    </a:lnTo>
                    <a:lnTo>
                      <a:pt x="448043" y="26674"/>
                    </a:lnTo>
                    <a:lnTo>
                      <a:pt x="405510" y="41170"/>
                    </a:lnTo>
                    <a:lnTo>
                      <a:pt x="364403" y="58555"/>
                    </a:lnTo>
                    <a:lnTo>
                      <a:pt x="324844" y="78704"/>
                    </a:lnTo>
                    <a:lnTo>
                      <a:pt x="286954" y="101498"/>
                    </a:lnTo>
                    <a:lnTo>
                      <a:pt x="250856" y="126815"/>
                    </a:lnTo>
                    <a:lnTo>
                      <a:pt x="216670" y="154531"/>
                    </a:lnTo>
                    <a:lnTo>
                      <a:pt x="184519" y="184526"/>
                    </a:lnTo>
                    <a:lnTo>
                      <a:pt x="154525" y="216677"/>
                    </a:lnTo>
                    <a:lnTo>
                      <a:pt x="126810" y="250864"/>
                    </a:lnTo>
                    <a:lnTo>
                      <a:pt x="101495" y="286963"/>
                    </a:lnTo>
                    <a:lnTo>
                      <a:pt x="78701" y="324854"/>
                    </a:lnTo>
                    <a:lnTo>
                      <a:pt x="58552" y="364414"/>
                    </a:lnTo>
                    <a:lnTo>
                      <a:pt x="41169" y="405521"/>
                    </a:lnTo>
                    <a:lnTo>
                      <a:pt x="26673" y="448054"/>
                    </a:lnTo>
                    <a:lnTo>
                      <a:pt x="15186" y="491892"/>
                    </a:lnTo>
                    <a:lnTo>
                      <a:pt x="6830" y="536911"/>
                    </a:lnTo>
                    <a:lnTo>
                      <a:pt x="1727" y="582990"/>
                    </a:lnTo>
                    <a:lnTo>
                      <a:pt x="0" y="630008"/>
                    </a:lnTo>
                    <a:lnTo>
                      <a:pt x="1727" y="677026"/>
                    </a:lnTo>
                    <a:lnTo>
                      <a:pt x="6830" y="723106"/>
                    </a:lnTo>
                    <a:lnTo>
                      <a:pt x="15186" y="768125"/>
                    </a:lnTo>
                    <a:lnTo>
                      <a:pt x="26673" y="811961"/>
                    </a:lnTo>
                    <a:lnTo>
                      <a:pt x="41169" y="854494"/>
                    </a:lnTo>
                    <a:lnTo>
                      <a:pt x="58552" y="895601"/>
                    </a:lnTo>
                    <a:lnTo>
                      <a:pt x="78701" y="935160"/>
                    </a:lnTo>
                    <a:lnTo>
                      <a:pt x="101495" y="973050"/>
                    </a:lnTo>
                    <a:lnTo>
                      <a:pt x="126810" y="1009149"/>
                    </a:lnTo>
                    <a:lnTo>
                      <a:pt x="154525" y="1043334"/>
                    </a:lnTo>
                    <a:lnTo>
                      <a:pt x="184519" y="1075485"/>
                    </a:lnTo>
                    <a:lnTo>
                      <a:pt x="216670" y="1105479"/>
                    </a:lnTo>
                    <a:lnTo>
                      <a:pt x="250856" y="1133194"/>
                    </a:lnTo>
                    <a:lnTo>
                      <a:pt x="286954" y="1158509"/>
                    </a:lnTo>
                    <a:lnTo>
                      <a:pt x="324844" y="1181303"/>
                    </a:lnTo>
                    <a:lnTo>
                      <a:pt x="364403" y="1201452"/>
                    </a:lnTo>
                    <a:lnTo>
                      <a:pt x="405510" y="1218835"/>
                    </a:lnTo>
                    <a:lnTo>
                      <a:pt x="448043" y="1233332"/>
                    </a:lnTo>
                    <a:lnTo>
                      <a:pt x="491880" y="1244818"/>
                    </a:lnTo>
                    <a:lnTo>
                      <a:pt x="536898" y="1253174"/>
                    </a:lnTo>
                    <a:lnTo>
                      <a:pt x="582978" y="1258277"/>
                    </a:lnTo>
                    <a:lnTo>
                      <a:pt x="629996" y="1260005"/>
                    </a:lnTo>
                    <a:lnTo>
                      <a:pt x="677014" y="1258277"/>
                    </a:lnTo>
                    <a:lnTo>
                      <a:pt x="723093" y="1253174"/>
                    </a:lnTo>
                    <a:lnTo>
                      <a:pt x="768112" y="1244818"/>
                    </a:lnTo>
                    <a:lnTo>
                      <a:pt x="811949" y="1233332"/>
                    </a:lnTo>
                    <a:lnTo>
                      <a:pt x="854481" y="1218835"/>
                    </a:lnTo>
                    <a:lnTo>
                      <a:pt x="895588" y="1201452"/>
                    </a:lnTo>
                    <a:lnTo>
                      <a:pt x="935147" y="1181303"/>
                    </a:lnTo>
                    <a:lnTo>
                      <a:pt x="973037" y="1158509"/>
                    </a:lnTo>
                    <a:lnTo>
                      <a:pt x="1009136" y="1133194"/>
                    </a:lnTo>
                    <a:lnTo>
                      <a:pt x="1043321" y="1105479"/>
                    </a:lnTo>
                    <a:lnTo>
                      <a:pt x="1075472" y="1075485"/>
                    </a:lnTo>
                    <a:lnTo>
                      <a:pt x="1105466" y="1043334"/>
                    </a:lnTo>
                    <a:lnTo>
                      <a:pt x="1133182" y="1009149"/>
                    </a:lnTo>
                    <a:lnTo>
                      <a:pt x="1158497" y="973050"/>
                    </a:lnTo>
                    <a:lnTo>
                      <a:pt x="1181290" y="935160"/>
                    </a:lnTo>
                    <a:lnTo>
                      <a:pt x="1201439" y="895601"/>
                    </a:lnTo>
                    <a:lnTo>
                      <a:pt x="1218823" y="854494"/>
                    </a:lnTo>
                    <a:lnTo>
                      <a:pt x="1233319" y="811961"/>
                    </a:lnTo>
                    <a:lnTo>
                      <a:pt x="1244806" y="768125"/>
                    </a:lnTo>
                    <a:lnTo>
                      <a:pt x="1253161" y="723106"/>
                    </a:lnTo>
                    <a:lnTo>
                      <a:pt x="1258264" y="677026"/>
                    </a:lnTo>
                    <a:lnTo>
                      <a:pt x="1259992" y="630008"/>
                    </a:lnTo>
                    <a:lnTo>
                      <a:pt x="1258264" y="582990"/>
                    </a:lnTo>
                    <a:lnTo>
                      <a:pt x="1253161" y="536911"/>
                    </a:lnTo>
                    <a:lnTo>
                      <a:pt x="1244806" y="491892"/>
                    </a:lnTo>
                    <a:lnTo>
                      <a:pt x="1233319" y="448054"/>
                    </a:lnTo>
                    <a:lnTo>
                      <a:pt x="1218823" y="405521"/>
                    </a:lnTo>
                    <a:lnTo>
                      <a:pt x="1201439" y="364414"/>
                    </a:lnTo>
                    <a:lnTo>
                      <a:pt x="1181290" y="324854"/>
                    </a:lnTo>
                    <a:lnTo>
                      <a:pt x="1158497" y="286963"/>
                    </a:lnTo>
                    <a:lnTo>
                      <a:pt x="1133182" y="250864"/>
                    </a:lnTo>
                    <a:lnTo>
                      <a:pt x="1105466" y="216677"/>
                    </a:lnTo>
                    <a:lnTo>
                      <a:pt x="1075472" y="184526"/>
                    </a:lnTo>
                    <a:lnTo>
                      <a:pt x="1043321" y="154531"/>
                    </a:lnTo>
                    <a:lnTo>
                      <a:pt x="1009136" y="126815"/>
                    </a:lnTo>
                    <a:lnTo>
                      <a:pt x="973037" y="101498"/>
                    </a:lnTo>
                    <a:lnTo>
                      <a:pt x="935147" y="78704"/>
                    </a:lnTo>
                    <a:lnTo>
                      <a:pt x="895588" y="58555"/>
                    </a:lnTo>
                    <a:lnTo>
                      <a:pt x="854481" y="41170"/>
                    </a:lnTo>
                    <a:lnTo>
                      <a:pt x="811949" y="26674"/>
                    </a:lnTo>
                    <a:lnTo>
                      <a:pt x="768112" y="15186"/>
                    </a:lnTo>
                    <a:lnTo>
                      <a:pt x="723093" y="6830"/>
                    </a:lnTo>
                    <a:lnTo>
                      <a:pt x="677014" y="1728"/>
                    </a:lnTo>
                    <a:lnTo>
                      <a:pt x="629996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58" name="Grafik 57">
                <a:extLst>
                  <a:ext uri="{FF2B5EF4-FFF2-40B4-BE49-F238E27FC236}">
                    <a16:creationId xmlns:a16="http://schemas.microsoft.com/office/drawing/2014/main" id="{1F029126-356D-0A49-231F-523A3D4FE18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3"/>
                  </a:ext>
                </a:extLst>
              </a:blip>
              <a:srcRect/>
              <a:stretch/>
            </p:blipFill>
            <p:spPr>
              <a:xfrm>
                <a:off x="9952649" y="2205102"/>
                <a:ext cx="1080000" cy="1080000"/>
              </a:xfrm>
              <a:prstGeom prst="rect">
                <a:avLst/>
              </a:prstGeom>
            </p:spPr>
          </p:pic>
        </p:grpSp>
      </p:grpSp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37396C96-63A6-07BC-82CD-2621CE7B9AC7}"/>
              </a:ext>
            </a:extLst>
          </p:cNvPr>
          <p:cNvGrpSpPr/>
          <p:nvPr/>
        </p:nvGrpSpPr>
        <p:grpSpPr>
          <a:xfrm>
            <a:off x="4848620" y="1800225"/>
            <a:ext cx="1879835" cy="2897830"/>
            <a:chOff x="4848620" y="1800225"/>
            <a:chExt cx="1879835" cy="2897830"/>
          </a:xfrm>
        </p:grpSpPr>
        <p:sp>
          <p:nvSpPr>
            <p:cNvPr id="16" name="object 31">
              <a:extLst>
                <a:ext uri="{FF2B5EF4-FFF2-40B4-BE49-F238E27FC236}">
                  <a16:creationId xmlns:a16="http://schemas.microsoft.com/office/drawing/2014/main" id="{23AB2D29-21E3-67B1-A97F-174C1F13B8C1}"/>
                </a:ext>
              </a:extLst>
            </p:cNvPr>
            <p:cNvSpPr txBox="1"/>
            <p:nvPr/>
          </p:nvSpPr>
          <p:spPr>
            <a:xfrm>
              <a:off x="4928455" y="3601857"/>
              <a:ext cx="1800000" cy="1096198"/>
            </a:xfrm>
            <a:prstGeom prst="rect">
              <a:avLst/>
            </a:prstGeom>
          </p:spPr>
          <p:txBody>
            <a:bodyPr vert="horz" wrap="square" lIns="0" tIns="12700" rIns="0" bIns="0" rtlCol="0" anchor="t">
              <a:spAutoFit/>
            </a:bodyPr>
            <a:lstStyle/>
            <a:p>
              <a:pPr marL="12700" marR="5080" algn="l" rtl="0">
                <a:lnSpc>
                  <a:spcPct val="110000"/>
                </a:lnSpc>
                <a:spcBef>
                  <a:spcPts val="100"/>
                </a:spcBef>
              </a:pPr>
              <a:r>
                <a:rPr lang="en-gb" sz="1600" b="0" i="0" u="none" spc="-10" baseline="0">
                  <a:solidFill>
                    <a:srgbClr val="FFFFFF"/>
                  </a:solidFill>
                  <a:latin typeface="Calmetta"/>
                  <a:ea typeface="Calmetta"/>
                  <a:cs typeface="Calmetta"/>
                </a:rPr>
                <a:t>Submit your </a:t>
              </a:r>
              <a:r>
                <a:rPr lang="en-gb" sz="1600" spc="-10">
                  <a:solidFill>
                    <a:schemeClr val="accent3"/>
                  </a:solidFill>
                  <a:latin typeface="Calmetta"/>
                  <a:ea typeface="Calmetta"/>
                  <a:cs typeface="Calmetta"/>
                </a:rPr>
                <a:t>JobRad</a:t>
              </a:r>
              <a:r>
                <a:rPr lang="en-gb" sz="1600" spc="-10" baseline="30000">
                  <a:solidFill>
                    <a:schemeClr val="accent3"/>
                  </a:solidFill>
                  <a:latin typeface="Calmetta"/>
                  <a:ea typeface="Calmetta"/>
                  <a:cs typeface="Calmetta"/>
                </a:rPr>
                <a:t>®</a:t>
              </a:r>
              <a:r>
                <a:rPr lang="en-gb" sz="1600" spc="-10">
                  <a:solidFill>
                    <a:schemeClr val="accent3"/>
                  </a:solidFill>
                  <a:latin typeface="Calmetta"/>
                  <a:ea typeface="Calmetta"/>
                  <a:cs typeface="Calmetta"/>
                </a:rPr>
                <a:t> application</a:t>
              </a:r>
              <a:r>
                <a:rPr lang="en-gb" sz="1600" b="0" i="0" u="none" spc="-10" baseline="0">
                  <a:solidFill>
                    <a:srgbClr val="FFFFFF"/>
                  </a:solidFill>
                </a:rPr>
                <a:t> via the JobRad</a:t>
              </a:r>
              <a:r>
                <a:rPr lang="en-gb" sz="1600" b="0" i="0" u="none" spc="-10" baseline="30000">
                  <a:solidFill>
                    <a:srgbClr val="FFFFFF"/>
                  </a:solidFill>
                  <a:latin typeface="Calmetta"/>
                  <a:ea typeface="Calmetta"/>
                  <a:cs typeface="Calmetta"/>
                </a:rPr>
                <a:t>®</a:t>
              </a:r>
              <a:r>
                <a:rPr lang="en-gb" sz="1600" b="0" i="0" u="none" spc="-10" baseline="0">
                  <a:solidFill>
                    <a:srgbClr val="FFFFFF"/>
                  </a:solidFill>
                  <a:latin typeface="Calmetta"/>
                  <a:ea typeface="Calmetta"/>
                  <a:cs typeface="Calmetta"/>
                </a:rPr>
                <a:t>-Portal.</a:t>
              </a:r>
              <a:br>
                <a:rPr lang="en-gb" sz="1600" spc="-10">
                  <a:solidFill>
                    <a:srgbClr val="FFFFFF"/>
                  </a:solidFill>
                  <a:latin typeface="Calmetta"/>
                  <a:cs typeface="Calmetta"/>
                </a:rPr>
              </a:br>
              <a:endParaRPr sz="1600">
                <a:solidFill>
                  <a:srgbClr val="B0E572"/>
                </a:solidFill>
                <a:latin typeface="Calmetta"/>
                <a:cs typeface="Calmetta"/>
              </a:endParaRPr>
            </a:p>
          </p:txBody>
        </p:sp>
        <p:grpSp>
          <p:nvGrpSpPr>
            <p:cNvPr id="59" name="Gruppieren 58">
              <a:extLst>
                <a:ext uri="{FF2B5EF4-FFF2-40B4-BE49-F238E27FC236}">
                  <a16:creationId xmlns:a16="http://schemas.microsoft.com/office/drawing/2014/main" id="{34E83DBE-146E-2003-F558-8492B62BFD48}"/>
                </a:ext>
              </a:extLst>
            </p:cNvPr>
            <p:cNvGrpSpPr/>
            <p:nvPr/>
          </p:nvGrpSpPr>
          <p:grpSpPr>
            <a:xfrm>
              <a:off x="4848620" y="1800225"/>
              <a:ext cx="1260475" cy="1260475"/>
              <a:chOff x="4879387" y="2121077"/>
              <a:chExt cx="1260475" cy="1260475"/>
            </a:xfrm>
          </p:grpSpPr>
          <p:sp>
            <p:nvSpPr>
              <p:cNvPr id="60" name="object 9">
                <a:extLst>
                  <a:ext uri="{FF2B5EF4-FFF2-40B4-BE49-F238E27FC236}">
                    <a16:creationId xmlns:a16="http://schemas.microsoft.com/office/drawing/2014/main" id="{BDBF3062-E139-9142-468E-D3F26664FCEE}"/>
                  </a:ext>
                </a:extLst>
              </p:cNvPr>
              <p:cNvSpPr/>
              <p:nvPr/>
            </p:nvSpPr>
            <p:spPr>
              <a:xfrm>
                <a:off x="4879387" y="2121077"/>
                <a:ext cx="1260475" cy="1260475"/>
              </a:xfrm>
              <a:custGeom>
                <a:avLst/>
                <a:gdLst/>
                <a:ahLst/>
                <a:cxnLst/>
                <a:rect l="l" t="t" r="r" b="b"/>
                <a:pathLst>
                  <a:path w="1260475" h="1260475">
                    <a:moveTo>
                      <a:pt x="629996" y="0"/>
                    </a:moveTo>
                    <a:lnTo>
                      <a:pt x="582978" y="1728"/>
                    </a:lnTo>
                    <a:lnTo>
                      <a:pt x="536898" y="6830"/>
                    </a:lnTo>
                    <a:lnTo>
                      <a:pt x="491880" y="15186"/>
                    </a:lnTo>
                    <a:lnTo>
                      <a:pt x="448043" y="26674"/>
                    </a:lnTo>
                    <a:lnTo>
                      <a:pt x="405510" y="41170"/>
                    </a:lnTo>
                    <a:lnTo>
                      <a:pt x="364403" y="58555"/>
                    </a:lnTo>
                    <a:lnTo>
                      <a:pt x="324844" y="78704"/>
                    </a:lnTo>
                    <a:lnTo>
                      <a:pt x="286954" y="101498"/>
                    </a:lnTo>
                    <a:lnTo>
                      <a:pt x="250856" y="126815"/>
                    </a:lnTo>
                    <a:lnTo>
                      <a:pt x="216670" y="154531"/>
                    </a:lnTo>
                    <a:lnTo>
                      <a:pt x="184519" y="184526"/>
                    </a:lnTo>
                    <a:lnTo>
                      <a:pt x="154525" y="216677"/>
                    </a:lnTo>
                    <a:lnTo>
                      <a:pt x="126810" y="250864"/>
                    </a:lnTo>
                    <a:lnTo>
                      <a:pt x="101495" y="286963"/>
                    </a:lnTo>
                    <a:lnTo>
                      <a:pt x="78701" y="324854"/>
                    </a:lnTo>
                    <a:lnTo>
                      <a:pt x="58552" y="364414"/>
                    </a:lnTo>
                    <a:lnTo>
                      <a:pt x="41169" y="405521"/>
                    </a:lnTo>
                    <a:lnTo>
                      <a:pt x="26673" y="448054"/>
                    </a:lnTo>
                    <a:lnTo>
                      <a:pt x="15186" y="491892"/>
                    </a:lnTo>
                    <a:lnTo>
                      <a:pt x="6830" y="536911"/>
                    </a:lnTo>
                    <a:lnTo>
                      <a:pt x="1727" y="582990"/>
                    </a:lnTo>
                    <a:lnTo>
                      <a:pt x="0" y="630008"/>
                    </a:lnTo>
                    <a:lnTo>
                      <a:pt x="1727" y="677026"/>
                    </a:lnTo>
                    <a:lnTo>
                      <a:pt x="6830" y="723106"/>
                    </a:lnTo>
                    <a:lnTo>
                      <a:pt x="15186" y="768125"/>
                    </a:lnTo>
                    <a:lnTo>
                      <a:pt x="26673" y="811961"/>
                    </a:lnTo>
                    <a:lnTo>
                      <a:pt x="41169" y="854494"/>
                    </a:lnTo>
                    <a:lnTo>
                      <a:pt x="58552" y="895601"/>
                    </a:lnTo>
                    <a:lnTo>
                      <a:pt x="78701" y="935160"/>
                    </a:lnTo>
                    <a:lnTo>
                      <a:pt x="101495" y="973050"/>
                    </a:lnTo>
                    <a:lnTo>
                      <a:pt x="126810" y="1009149"/>
                    </a:lnTo>
                    <a:lnTo>
                      <a:pt x="154525" y="1043334"/>
                    </a:lnTo>
                    <a:lnTo>
                      <a:pt x="184519" y="1075485"/>
                    </a:lnTo>
                    <a:lnTo>
                      <a:pt x="216670" y="1105479"/>
                    </a:lnTo>
                    <a:lnTo>
                      <a:pt x="250856" y="1133194"/>
                    </a:lnTo>
                    <a:lnTo>
                      <a:pt x="286954" y="1158509"/>
                    </a:lnTo>
                    <a:lnTo>
                      <a:pt x="324844" y="1181303"/>
                    </a:lnTo>
                    <a:lnTo>
                      <a:pt x="364403" y="1201452"/>
                    </a:lnTo>
                    <a:lnTo>
                      <a:pt x="405510" y="1218835"/>
                    </a:lnTo>
                    <a:lnTo>
                      <a:pt x="448043" y="1233332"/>
                    </a:lnTo>
                    <a:lnTo>
                      <a:pt x="491880" y="1244818"/>
                    </a:lnTo>
                    <a:lnTo>
                      <a:pt x="536898" y="1253174"/>
                    </a:lnTo>
                    <a:lnTo>
                      <a:pt x="582978" y="1258277"/>
                    </a:lnTo>
                    <a:lnTo>
                      <a:pt x="629996" y="1260005"/>
                    </a:lnTo>
                    <a:lnTo>
                      <a:pt x="677014" y="1258277"/>
                    </a:lnTo>
                    <a:lnTo>
                      <a:pt x="723093" y="1253174"/>
                    </a:lnTo>
                    <a:lnTo>
                      <a:pt x="768112" y="1244818"/>
                    </a:lnTo>
                    <a:lnTo>
                      <a:pt x="811949" y="1233332"/>
                    </a:lnTo>
                    <a:lnTo>
                      <a:pt x="854481" y="1218835"/>
                    </a:lnTo>
                    <a:lnTo>
                      <a:pt x="895588" y="1201452"/>
                    </a:lnTo>
                    <a:lnTo>
                      <a:pt x="935147" y="1181303"/>
                    </a:lnTo>
                    <a:lnTo>
                      <a:pt x="973037" y="1158509"/>
                    </a:lnTo>
                    <a:lnTo>
                      <a:pt x="1009136" y="1133194"/>
                    </a:lnTo>
                    <a:lnTo>
                      <a:pt x="1043321" y="1105479"/>
                    </a:lnTo>
                    <a:lnTo>
                      <a:pt x="1075472" y="1075485"/>
                    </a:lnTo>
                    <a:lnTo>
                      <a:pt x="1105466" y="1043334"/>
                    </a:lnTo>
                    <a:lnTo>
                      <a:pt x="1133182" y="1009149"/>
                    </a:lnTo>
                    <a:lnTo>
                      <a:pt x="1158497" y="973050"/>
                    </a:lnTo>
                    <a:lnTo>
                      <a:pt x="1181290" y="935160"/>
                    </a:lnTo>
                    <a:lnTo>
                      <a:pt x="1201439" y="895601"/>
                    </a:lnTo>
                    <a:lnTo>
                      <a:pt x="1218823" y="854494"/>
                    </a:lnTo>
                    <a:lnTo>
                      <a:pt x="1233319" y="811961"/>
                    </a:lnTo>
                    <a:lnTo>
                      <a:pt x="1244806" y="768125"/>
                    </a:lnTo>
                    <a:lnTo>
                      <a:pt x="1253161" y="723106"/>
                    </a:lnTo>
                    <a:lnTo>
                      <a:pt x="1258264" y="677026"/>
                    </a:lnTo>
                    <a:lnTo>
                      <a:pt x="1259992" y="630008"/>
                    </a:lnTo>
                    <a:lnTo>
                      <a:pt x="1258264" y="582990"/>
                    </a:lnTo>
                    <a:lnTo>
                      <a:pt x="1253161" y="536911"/>
                    </a:lnTo>
                    <a:lnTo>
                      <a:pt x="1244806" y="491892"/>
                    </a:lnTo>
                    <a:lnTo>
                      <a:pt x="1233319" y="448054"/>
                    </a:lnTo>
                    <a:lnTo>
                      <a:pt x="1218823" y="405521"/>
                    </a:lnTo>
                    <a:lnTo>
                      <a:pt x="1201439" y="364414"/>
                    </a:lnTo>
                    <a:lnTo>
                      <a:pt x="1181290" y="324854"/>
                    </a:lnTo>
                    <a:lnTo>
                      <a:pt x="1158497" y="286963"/>
                    </a:lnTo>
                    <a:lnTo>
                      <a:pt x="1133182" y="250864"/>
                    </a:lnTo>
                    <a:lnTo>
                      <a:pt x="1105466" y="216677"/>
                    </a:lnTo>
                    <a:lnTo>
                      <a:pt x="1075472" y="184526"/>
                    </a:lnTo>
                    <a:lnTo>
                      <a:pt x="1043321" y="154531"/>
                    </a:lnTo>
                    <a:lnTo>
                      <a:pt x="1009136" y="126815"/>
                    </a:lnTo>
                    <a:lnTo>
                      <a:pt x="973037" y="101498"/>
                    </a:lnTo>
                    <a:lnTo>
                      <a:pt x="935147" y="78704"/>
                    </a:lnTo>
                    <a:lnTo>
                      <a:pt x="895588" y="58555"/>
                    </a:lnTo>
                    <a:lnTo>
                      <a:pt x="854481" y="41170"/>
                    </a:lnTo>
                    <a:lnTo>
                      <a:pt x="811949" y="26674"/>
                    </a:lnTo>
                    <a:lnTo>
                      <a:pt x="768112" y="15186"/>
                    </a:lnTo>
                    <a:lnTo>
                      <a:pt x="723093" y="6830"/>
                    </a:lnTo>
                    <a:lnTo>
                      <a:pt x="677014" y="1728"/>
                    </a:lnTo>
                    <a:lnTo>
                      <a:pt x="629996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1" name="Grafik 60">
                <a:extLst>
                  <a:ext uri="{FF2B5EF4-FFF2-40B4-BE49-F238E27FC236}">
                    <a16:creationId xmlns:a16="http://schemas.microsoft.com/office/drawing/2014/main" id="{227DEE4D-E691-1F5F-6981-48C1EAAAD468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/>
            </p:blipFill>
            <p:spPr>
              <a:xfrm>
                <a:off x="4969624" y="2205102"/>
                <a:ext cx="1080000" cy="1080000"/>
              </a:xfrm>
              <a:prstGeom prst="rect">
                <a:avLst/>
              </a:prstGeom>
            </p:spPr>
          </p:pic>
        </p:grpSp>
      </p:grp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39BDD3B0-3B01-F1B2-69F7-D4B14C7CCDC9}"/>
              </a:ext>
            </a:extLst>
          </p:cNvPr>
          <p:cNvGrpSpPr/>
          <p:nvPr/>
        </p:nvGrpSpPr>
        <p:grpSpPr>
          <a:xfrm>
            <a:off x="2626038" y="1800225"/>
            <a:ext cx="1858876" cy="3189116"/>
            <a:chOff x="2626038" y="1800225"/>
            <a:chExt cx="1858876" cy="3189116"/>
          </a:xfrm>
        </p:grpSpPr>
        <p:sp>
          <p:nvSpPr>
            <p:cNvPr id="24" name="object 30">
              <a:extLst>
                <a:ext uri="{FF2B5EF4-FFF2-40B4-BE49-F238E27FC236}">
                  <a16:creationId xmlns:a16="http://schemas.microsoft.com/office/drawing/2014/main" id="{B923C7F2-CF84-7240-500F-B502534133B0}"/>
                </a:ext>
              </a:extLst>
            </p:cNvPr>
            <p:cNvSpPr txBox="1"/>
            <p:nvPr/>
          </p:nvSpPr>
          <p:spPr>
            <a:xfrm>
              <a:off x="2684914" y="3622300"/>
              <a:ext cx="1800000" cy="1367041"/>
            </a:xfrm>
            <a:prstGeom prst="rect">
              <a:avLst/>
            </a:prstGeom>
          </p:spPr>
          <p:txBody>
            <a:bodyPr vert="horz" wrap="square" lIns="0" tIns="12700" rIns="0" bIns="0" rtlCol="0" anchor="t">
              <a:spAutoFit/>
            </a:bodyPr>
            <a:lstStyle/>
            <a:p>
              <a:pPr marL="12700" marR="5080" algn="l" rtl="0">
                <a:lnSpc>
                  <a:spcPct val="110000"/>
                </a:lnSpc>
                <a:spcBef>
                  <a:spcPts val="100"/>
                </a:spcBef>
              </a:pPr>
              <a:r>
                <a:rPr lang="en-gb" sz="1600" b="0" i="0" u="none" spc="-10" baseline="0">
                  <a:solidFill>
                    <a:srgbClr val="FFFFFF"/>
                  </a:solidFill>
                  <a:latin typeface="Calmetta"/>
                  <a:ea typeface="Calmetta"/>
                  <a:cs typeface="Calmetta"/>
                </a:rPr>
                <a:t>Choose the right bicycle </a:t>
              </a:r>
              <a:r>
                <a:rPr lang="en-gb" sz="1600" b="0" i="0" u="none" spc="-10" baseline="0">
                  <a:solidFill>
                    <a:schemeClr val="accent3"/>
                  </a:solidFill>
                  <a:latin typeface="Calmetta"/>
                  <a:ea typeface="Calmetta"/>
                  <a:cs typeface="Calmetta"/>
                </a:rPr>
                <a:t>for you </a:t>
              </a:r>
              <a:r>
                <a:rPr lang="en-gb" sz="1600" b="0" i="0" u="none" spc="-10" baseline="0">
                  <a:solidFill>
                    <a:srgbClr val="FFFFFF"/>
                  </a:solidFill>
                  <a:latin typeface="Calmetta"/>
                  <a:ea typeface="Calmetta"/>
                  <a:cs typeface="Calmetta"/>
                </a:rPr>
                <a:t>– </a:t>
              </a:r>
              <a:r>
                <a:rPr lang="en-gb" sz="1600" b="0" i="0" u="none" baseline="0">
                  <a:solidFill>
                    <a:schemeClr val="bg1"/>
                  </a:solidFill>
                </a:rPr>
                <a:t>from one of our JobRad</a:t>
              </a:r>
              <a:r>
                <a:rPr lang="en-GB" sz="1600" b="0" i="0" u="none" baseline="30000">
                  <a:solidFill>
                    <a:schemeClr val="bg1"/>
                  </a:solidFill>
                </a:rPr>
                <a:t>®</a:t>
              </a:r>
              <a:r>
                <a:rPr lang="en-gb" sz="1600" b="0" i="0" u="none" baseline="0">
                  <a:solidFill>
                    <a:schemeClr val="bg1"/>
                  </a:solidFill>
                </a:rPr>
                <a:t> retail partners, in store or online.</a:t>
              </a:r>
              <a:endParaRPr sz="1600">
                <a:solidFill>
                  <a:schemeClr val="bg1"/>
                </a:solidFill>
                <a:latin typeface="Calmetta"/>
                <a:cs typeface="Calmetta"/>
              </a:endParaRPr>
            </a:p>
          </p:txBody>
        </p:sp>
        <p:grpSp>
          <p:nvGrpSpPr>
            <p:cNvPr id="62" name="Gruppieren 61">
              <a:extLst>
                <a:ext uri="{FF2B5EF4-FFF2-40B4-BE49-F238E27FC236}">
                  <a16:creationId xmlns:a16="http://schemas.microsoft.com/office/drawing/2014/main" id="{0A6CFA44-416A-AB2E-6F21-3208C7F61F48}"/>
                </a:ext>
              </a:extLst>
            </p:cNvPr>
            <p:cNvGrpSpPr/>
            <p:nvPr/>
          </p:nvGrpSpPr>
          <p:grpSpPr>
            <a:xfrm>
              <a:off x="2626038" y="1800225"/>
              <a:ext cx="1260475" cy="1260475"/>
              <a:chOff x="2543448" y="2144952"/>
              <a:chExt cx="1260475" cy="1260475"/>
            </a:xfrm>
          </p:grpSpPr>
          <p:sp>
            <p:nvSpPr>
              <p:cNvPr id="63" name="object 15">
                <a:extLst>
                  <a:ext uri="{FF2B5EF4-FFF2-40B4-BE49-F238E27FC236}">
                    <a16:creationId xmlns:a16="http://schemas.microsoft.com/office/drawing/2014/main" id="{A5E0BF75-AE46-F501-F2E4-AB5E85100B4E}"/>
                  </a:ext>
                </a:extLst>
              </p:cNvPr>
              <p:cNvSpPr/>
              <p:nvPr/>
            </p:nvSpPr>
            <p:spPr>
              <a:xfrm>
                <a:off x="2543448" y="2144952"/>
                <a:ext cx="1260475" cy="1260475"/>
              </a:xfrm>
              <a:custGeom>
                <a:avLst/>
                <a:gdLst/>
                <a:ahLst/>
                <a:cxnLst/>
                <a:rect l="l" t="t" r="r" b="b"/>
                <a:pathLst>
                  <a:path w="1260475" h="1260475">
                    <a:moveTo>
                      <a:pt x="629996" y="0"/>
                    </a:moveTo>
                    <a:lnTo>
                      <a:pt x="582978" y="1728"/>
                    </a:lnTo>
                    <a:lnTo>
                      <a:pt x="536898" y="6830"/>
                    </a:lnTo>
                    <a:lnTo>
                      <a:pt x="491880" y="15186"/>
                    </a:lnTo>
                    <a:lnTo>
                      <a:pt x="448043" y="26674"/>
                    </a:lnTo>
                    <a:lnTo>
                      <a:pt x="405510" y="41170"/>
                    </a:lnTo>
                    <a:lnTo>
                      <a:pt x="364403" y="58555"/>
                    </a:lnTo>
                    <a:lnTo>
                      <a:pt x="324844" y="78704"/>
                    </a:lnTo>
                    <a:lnTo>
                      <a:pt x="286954" y="101498"/>
                    </a:lnTo>
                    <a:lnTo>
                      <a:pt x="250856" y="126815"/>
                    </a:lnTo>
                    <a:lnTo>
                      <a:pt x="216670" y="154531"/>
                    </a:lnTo>
                    <a:lnTo>
                      <a:pt x="184519" y="184526"/>
                    </a:lnTo>
                    <a:lnTo>
                      <a:pt x="154525" y="216677"/>
                    </a:lnTo>
                    <a:lnTo>
                      <a:pt x="126810" y="250864"/>
                    </a:lnTo>
                    <a:lnTo>
                      <a:pt x="101495" y="286963"/>
                    </a:lnTo>
                    <a:lnTo>
                      <a:pt x="78701" y="324854"/>
                    </a:lnTo>
                    <a:lnTo>
                      <a:pt x="58552" y="364414"/>
                    </a:lnTo>
                    <a:lnTo>
                      <a:pt x="41169" y="405521"/>
                    </a:lnTo>
                    <a:lnTo>
                      <a:pt x="26673" y="448054"/>
                    </a:lnTo>
                    <a:lnTo>
                      <a:pt x="15186" y="491892"/>
                    </a:lnTo>
                    <a:lnTo>
                      <a:pt x="6830" y="536911"/>
                    </a:lnTo>
                    <a:lnTo>
                      <a:pt x="1727" y="582990"/>
                    </a:lnTo>
                    <a:lnTo>
                      <a:pt x="0" y="630008"/>
                    </a:lnTo>
                    <a:lnTo>
                      <a:pt x="1727" y="677026"/>
                    </a:lnTo>
                    <a:lnTo>
                      <a:pt x="6830" y="723106"/>
                    </a:lnTo>
                    <a:lnTo>
                      <a:pt x="15186" y="768125"/>
                    </a:lnTo>
                    <a:lnTo>
                      <a:pt x="26673" y="811961"/>
                    </a:lnTo>
                    <a:lnTo>
                      <a:pt x="41169" y="854494"/>
                    </a:lnTo>
                    <a:lnTo>
                      <a:pt x="58552" y="895601"/>
                    </a:lnTo>
                    <a:lnTo>
                      <a:pt x="78701" y="935160"/>
                    </a:lnTo>
                    <a:lnTo>
                      <a:pt x="101495" y="973050"/>
                    </a:lnTo>
                    <a:lnTo>
                      <a:pt x="126810" y="1009149"/>
                    </a:lnTo>
                    <a:lnTo>
                      <a:pt x="154525" y="1043334"/>
                    </a:lnTo>
                    <a:lnTo>
                      <a:pt x="184519" y="1075485"/>
                    </a:lnTo>
                    <a:lnTo>
                      <a:pt x="216670" y="1105479"/>
                    </a:lnTo>
                    <a:lnTo>
                      <a:pt x="250856" y="1133194"/>
                    </a:lnTo>
                    <a:lnTo>
                      <a:pt x="286954" y="1158509"/>
                    </a:lnTo>
                    <a:lnTo>
                      <a:pt x="324844" y="1181303"/>
                    </a:lnTo>
                    <a:lnTo>
                      <a:pt x="364403" y="1201452"/>
                    </a:lnTo>
                    <a:lnTo>
                      <a:pt x="405510" y="1218835"/>
                    </a:lnTo>
                    <a:lnTo>
                      <a:pt x="448043" y="1233332"/>
                    </a:lnTo>
                    <a:lnTo>
                      <a:pt x="491880" y="1244818"/>
                    </a:lnTo>
                    <a:lnTo>
                      <a:pt x="536898" y="1253174"/>
                    </a:lnTo>
                    <a:lnTo>
                      <a:pt x="582978" y="1258277"/>
                    </a:lnTo>
                    <a:lnTo>
                      <a:pt x="629996" y="1260005"/>
                    </a:lnTo>
                    <a:lnTo>
                      <a:pt x="677014" y="1258277"/>
                    </a:lnTo>
                    <a:lnTo>
                      <a:pt x="723093" y="1253174"/>
                    </a:lnTo>
                    <a:lnTo>
                      <a:pt x="768112" y="1244818"/>
                    </a:lnTo>
                    <a:lnTo>
                      <a:pt x="811949" y="1233332"/>
                    </a:lnTo>
                    <a:lnTo>
                      <a:pt x="854481" y="1218835"/>
                    </a:lnTo>
                    <a:lnTo>
                      <a:pt x="895588" y="1201452"/>
                    </a:lnTo>
                    <a:lnTo>
                      <a:pt x="935147" y="1181303"/>
                    </a:lnTo>
                    <a:lnTo>
                      <a:pt x="973037" y="1158509"/>
                    </a:lnTo>
                    <a:lnTo>
                      <a:pt x="1009136" y="1133194"/>
                    </a:lnTo>
                    <a:lnTo>
                      <a:pt x="1043321" y="1105479"/>
                    </a:lnTo>
                    <a:lnTo>
                      <a:pt x="1075472" y="1075485"/>
                    </a:lnTo>
                    <a:lnTo>
                      <a:pt x="1105466" y="1043334"/>
                    </a:lnTo>
                    <a:lnTo>
                      <a:pt x="1133182" y="1009149"/>
                    </a:lnTo>
                    <a:lnTo>
                      <a:pt x="1158497" y="973050"/>
                    </a:lnTo>
                    <a:lnTo>
                      <a:pt x="1181290" y="935160"/>
                    </a:lnTo>
                    <a:lnTo>
                      <a:pt x="1201439" y="895601"/>
                    </a:lnTo>
                    <a:lnTo>
                      <a:pt x="1218823" y="854494"/>
                    </a:lnTo>
                    <a:lnTo>
                      <a:pt x="1233319" y="811961"/>
                    </a:lnTo>
                    <a:lnTo>
                      <a:pt x="1244806" y="768125"/>
                    </a:lnTo>
                    <a:lnTo>
                      <a:pt x="1253161" y="723106"/>
                    </a:lnTo>
                    <a:lnTo>
                      <a:pt x="1258264" y="677026"/>
                    </a:lnTo>
                    <a:lnTo>
                      <a:pt x="1259992" y="630008"/>
                    </a:lnTo>
                    <a:lnTo>
                      <a:pt x="1258264" y="582990"/>
                    </a:lnTo>
                    <a:lnTo>
                      <a:pt x="1253161" y="536911"/>
                    </a:lnTo>
                    <a:lnTo>
                      <a:pt x="1244806" y="491892"/>
                    </a:lnTo>
                    <a:lnTo>
                      <a:pt x="1233319" y="448054"/>
                    </a:lnTo>
                    <a:lnTo>
                      <a:pt x="1218823" y="405521"/>
                    </a:lnTo>
                    <a:lnTo>
                      <a:pt x="1201439" y="364414"/>
                    </a:lnTo>
                    <a:lnTo>
                      <a:pt x="1181290" y="324854"/>
                    </a:lnTo>
                    <a:lnTo>
                      <a:pt x="1158497" y="286963"/>
                    </a:lnTo>
                    <a:lnTo>
                      <a:pt x="1133182" y="250864"/>
                    </a:lnTo>
                    <a:lnTo>
                      <a:pt x="1105466" y="216677"/>
                    </a:lnTo>
                    <a:lnTo>
                      <a:pt x="1075472" y="184526"/>
                    </a:lnTo>
                    <a:lnTo>
                      <a:pt x="1043321" y="154531"/>
                    </a:lnTo>
                    <a:lnTo>
                      <a:pt x="1009136" y="126815"/>
                    </a:lnTo>
                    <a:lnTo>
                      <a:pt x="973037" y="101498"/>
                    </a:lnTo>
                    <a:lnTo>
                      <a:pt x="935147" y="78704"/>
                    </a:lnTo>
                    <a:lnTo>
                      <a:pt x="895588" y="58555"/>
                    </a:lnTo>
                    <a:lnTo>
                      <a:pt x="854481" y="41170"/>
                    </a:lnTo>
                    <a:lnTo>
                      <a:pt x="811949" y="26674"/>
                    </a:lnTo>
                    <a:lnTo>
                      <a:pt x="768112" y="15186"/>
                    </a:lnTo>
                    <a:lnTo>
                      <a:pt x="723093" y="6830"/>
                    </a:lnTo>
                    <a:lnTo>
                      <a:pt x="677014" y="1728"/>
                    </a:lnTo>
                    <a:lnTo>
                      <a:pt x="629996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4" name="Grafik 63">
                <a:extLst>
                  <a:ext uri="{FF2B5EF4-FFF2-40B4-BE49-F238E27FC236}">
                    <a16:creationId xmlns:a16="http://schemas.microsoft.com/office/drawing/2014/main" id="{68027EEB-ABDC-F55D-D6AF-2CAEAE215FEE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5"/>
                  </a:ext>
                </a:extLst>
              </a:blip>
              <a:srcRect/>
              <a:stretch/>
            </p:blipFill>
            <p:spPr>
              <a:xfrm>
                <a:off x="2633685" y="2205102"/>
                <a:ext cx="1080000" cy="1080000"/>
              </a:xfrm>
              <a:prstGeom prst="rect">
                <a:avLst/>
              </a:prstGeom>
            </p:spPr>
          </p:pic>
        </p:grpSp>
      </p:grpSp>
      <p:grpSp>
        <p:nvGrpSpPr>
          <p:cNvPr id="9" name="Gruppieren 8">
            <a:extLst>
              <a:ext uri="{FF2B5EF4-FFF2-40B4-BE49-F238E27FC236}">
                <a16:creationId xmlns:a16="http://schemas.microsoft.com/office/drawing/2014/main" id="{6C067790-E92C-396C-863A-A0C0E2F940B6}"/>
              </a:ext>
            </a:extLst>
          </p:cNvPr>
          <p:cNvGrpSpPr/>
          <p:nvPr/>
        </p:nvGrpSpPr>
        <p:grpSpPr>
          <a:xfrm>
            <a:off x="403456" y="1800225"/>
            <a:ext cx="1837917" cy="2602158"/>
            <a:chOff x="403456" y="1800225"/>
            <a:chExt cx="1837917" cy="2602158"/>
          </a:xfrm>
        </p:grpSpPr>
        <p:sp>
          <p:nvSpPr>
            <p:cNvPr id="41" name="object 29">
              <a:extLst>
                <a:ext uri="{FF2B5EF4-FFF2-40B4-BE49-F238E27FC236}">
                  <a16:creationId xmlns:a16="http://schemas.microsoft.com/office/drawing/2014/main" id="{B7386CF6-2C7F-1DEA-880E-4FE1B97D8C29}"/>
                </a:ext>
              </a:extLst>
            </p:cNvPr>
            <p:cNvSpPr txBox="1"/>
            <p:nvPr/>
          </p:nvSpPr>
          <p:spPr>
            <a:xfrm>
              <a:off x="441373" y="3583184"/>
              <a:ext cx="1800000" cy="819199"/>
            </a:xfrm>
            <a:prstGeom prst="rect">
              <a:avLst/>
            </a:prstGeom>
          </p:spPr>
          <p:txBody>
            <a:bodyPr vert="horz" wrap="square" lIns="0" tIns="12700" rIns="0" bIns="0" rtlCol="0" anchor="t">
              <a:spAutoFit/>
            </a:bodyPr>
            <a:lstStyle/>
            <a:p>
              <a:pPr marL="12700" marR="5080">
                <a:lnSpc>
                  <a:spcPct val="110000"/>
                </a:lnSpc>
                <a:spcBef>
                  <a:spcPts val="100"/>
                </a:spcBef>
              </a:pPr>
              <a:r>
                <a:rPr lang="en-gb" sz="1600" b="0" i="0" u="none" spc="-10" baseline="0">
                  <a:solidFill>
                    <a:srgbClr val="FFFFFF"/>
                  </a:solidFill>
                  <a:latin typeface="Calmetta"/>
                  <a:ea typeface="Calmetta"/>
                  <a:cs typeface="Calmetta"/>
                </a:rPr>
                <a:t>Create </a:t>
              </a:r>
              <a:r>
                <a:rPr lang="en-gb" sz="1600" spc="-10">
                  <a:solidFill>
                    <a:srgbClr val="FFFFFF"/>
                  </a:solidFill>
                  <a:ea typeface="Calmetta"/>
                  <a:cs typeface="Calmetta"/>
                </a:rPr>
                <a:t>an account </a:t>
              </a:r>
              <a:br>
                <a:rPr lang="en-gb" sz="1600" spc="-10">
                  <a:solidFill>
                    <a:srgbClr val="FFFFFF"/>
                  </a:solidFill>
                  <a:latin typeface="Calmetta"/>
                  <a:cs typeface="Calmetta"/>
                </a:rPr>
              </a:br>
              <a:r>
                <a:rPr lang="en-gb" sz="1600" b="0" i="0" u="none" spc="-10" baseline="0">
                  <a:solidFill>
                    <a:srgbClr val="FFFFFF"/>
                  </a:solidFill>
                  <a:latin typeface="Calmetta"/>
                  <a:ea typeface="Calmetta"/>
                  <a:cs typeface="Calmetta"/>
                </a:rPr>
                <a:t>in your company’s </a:t>
              </a:r>
              <a:r>
                <a:rPr lang="en-gb" sz="1600" b="0" i="0" u="none" spc="-10" baseline="0">
                  <a:solidFill>
                    <a:schemeClr val="accent3"/>
                  </a:solidFill>
                  <a:latin typeface="Calmetta"/>
                  <a:ea typeface="Calmetta"/>
                  <a:cs typeface="Calmetta"/>
                </a:rPr>
                <a:t>JobRad</a:t>
              </a:r>
              <a:r>
                <a:rPr lang="en-gb" sz="1600" b="0" i="0" u="none" baseline="0">
                  <a:solidFill>
                    <a:schemeClr val="accent3"/>
                  </a:solidFill>
                  <a:effectLst/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®</a:t>
              </a:r>
              <a:r>
                <a:rPr lang="en-gb" sz="1600" b="0" i="0" u="none" spc="-10" baseline="0">
                  <a:solidFill>
                    <a:schemeClr val="accent3"/>
                  </a:solidFill>
                  <a:latin typeface="Calmetta"/>
                  <a:ea typeface="Calmetta"/>
                  <a:cs typeface="Calmetta"/>
                </a:rPr>
                <a:t>-Portal</a:t>
              </a:r>
              <a:r>
                <a:rPr lang="en-gb" sz="1600" b="0" i="0" u="none" spc="-10" baseline="0">
                  <a:solidFill>
                    <a:srgbClr val="FFFFFF"/>
                  </a:solidFill>
                  <a:latin typeface="Calmetta"/>
                  <a:ea typeface="Calmetta"/>
                  <a:cs typeface="Calmetta"/>
                </a:rPr>
                <a:t>.</a:t>
              </a:r>
              <a:endParaRPr lang="en-gb" sz="1600">
                <a:latin typeface="Calmetta"/>
                <a:cs typeface="Calmetta"/>
              </a:endParaRPr>
            </a:p>
          </p:txBody>
        </p:sp>
        <p:grpSp>
          <p:nvGrpSpPr>
            <p:cNvPr id="65" name="Gruppieren 64">
              <a:extLst>
                <a:ext uri="{FF2B5EF4-FFF2-40B4-BE49-F238E27FC236}">
                  <a16:creationId xmlns:a16="http://schemas.microsoft.com/office/drawing/2014/main" id="{9CA38986-230B-49A3-A6B9-EB18D23EFFAB}"/>
                </a:ext>
              </a:extLst>
            </p:cNvPr>
            <p:cNvGrpSpPr/>
            <p:nvPr/>
          </p:nvGrpSpPr>
          <p:grpSpPr>
            <a:xfrm>
              <a:off x="403456" y="1800225"/>
              <a:ext cx="1260475" cy="1260475"/>
              <a:chOff x="360004" y="2114865"/>
              <a:chExt cx="1260475" cy="1260475"/>
            </a:xfrm>
          </p:grpSpPr>
          <p:sp>
            <p:nvSpPr>
              <p:cNvPr id="66" name="object 5">
                <a:extLst>
                  <a:ext uri="{FF2B5EF4-FFF2-40B4-BE49-F238E27FC236}">
                    <a16:creationId xmlns:a16="http://schemas.microsoft.com/office/drawing/2014/main" id="{ED24EDCC-2853-0017-18CF-A8CBCD743AD4}"/>
                  </a:ext>
                </a:extLst>
              </p:cNvPr>
              <p:cNvSpPr/>
              <p:nvPr/>
            </p:nvSpPr>
            <p:spPr>
              <a:xfrm>
                <a:off x="360004" y="2114865"/>
                <a:ext cx="1260475" cy="1260475"/>
              </a:xfrm>
              <a:custGeom>
                <a:avLst/>
                <a:gdLst/>
                <a:ahLst/>
                <a:cxnLst/>
                <a:rect l="l" t="t" r="r" b="b"/>
                <a:pathLst>
                  <a:path w="1260475" h="1260475">
                    <a:moveTo>
                      <a:pt x="629996" y="0"/>
                    </a:moveTo>
                    <a:lnTo>
                      <a:pt x="582978" y="1728"/>
                    </a:lnTo>
                    <a:lnTo>
                      <a:pt x="536898" y="6830"/>
                    </a:lnTo>
                    <a:lnTo>
                      <a:pt x="491880" y="15186"/>
                    </a:lnTo>
                    <a:lnTo>
                      <a:pt x="448043" y="26674"/>
                    </a:lnTo>
                    <a:lnTo>
                      <a:pt x="405510" y="41170"/>
                    </a:lnTo>
                    <a:lnTo>
                      <a:pt x="364403" y="58555"/>
                    </a:lnTo>
                    <a:lnTo>
                      <a:pt x="324844" y="78704"/>
                    </a:lnTo>
                    <a:lnTo>
                      <a:pt x="286954" y="101498"/>
                    </a:lnTo>
                    <a:lnTo>
                      <a:pt x="250856" y="126815"/>
                    </a:lnTo>
                    <a:lnTo>
                      <a:pt x="216670" y="154531"/>
                    </a:lnTo>
                    <a:lnTo>
                      <a:pt x="184519" y="184526"/>
                    </a:lnTo>
                    <a:lnTo>
                      <a:pt x="154525" y="216677"/>
                    </a:lnTo>
                    <a:lnTo>
                      <a:pt x="126810" y="250864"/>
                    </a:lnTo>
                    <a:lnTo>
                      <a:pt x="101495" y="286963"/>
                    </a:lnTo>
                    <a:lnTo>
                      <a:pt x="78701" y="324854"/>
                    </a:lnTo>
                    <a:lnTo>
                      <a:pt x="58552" y="364414"/>
                    </a:lnTo>
                    <a:lnTo>
                      <a:pt x="41169" y="405521"/>
                    </a:lnTo>
                    <a:lnTo>
                      <a:pt x="26673" y="448054"/>
                    </a:lnTo>
                    <a:lnTo>
                      <a:pt x="15186" y="491892"/>
                    </a:lnTo>
                    <a:lnTo>
                      <a:pt x="6830" y="536911"/>
                    </a:lnTo>
                    <a:lnTo>
                      <a:pt x="1727" y="582990"/>
                    </a:lnTo>
                    <a:lnTo>
                      <a:pt x="0" y="630008"/>
                    </a:lnTo>
                    <a:lnTo>
                      <a:pt x="1727" y="677026"/>
                    </a:lnTo>
                    <a:lnTo>
                      <a:pt x="6830" y="723106"/>
                    </a:lnTo>
                    <a:lnTo>
                      <a:pt x="15186" y="768125"/>
                    </a:lnTo>
                    <a:lnTo>
                      <a:pt x="26673" y="811961"/>
                    </a:lnTo>
                    <a:lnTo>
                      <a:pt x="41169" y="854494"/>
                    </a:lnTo>
                    <a:lnTo>
                      <a:pt x="58552" y="895601"/>
                    </a:lnTo>
                    <a:lnTo>
                      <a:pt x="78701" y="935160"/>
                    </a:lnTo>
                    <a:lnTo>
                      <a:pt x="101495" y="973050"/>
                    </a:lnTo>
                    <a:lnTo>
                      <a:pt x="126810" y="1009149"/>
                    </a:lnTo>
                    <a:lnTo>
                      <a:pt x="154525" y="1043334"/>
                    </a:lnTo>
                    <a:lnTo>
                      <a:pt x="184519" y="1075485"/>
                    </a:lnTo>
                    <a:lnTo>
                      <a:pt x="216670" y="1105479"/>
                    </a:lnTo>
                    <a:lnTo>
                      <a:pt x="250856" y="1133194"/>
                    </a:lnTo>
                    <a:lnTo>
                      <a:pt x="286954" y="1158509"/>
                    </a:lnTo>
                    <a:lnTo>
                      <a:pt x="324844" y="1181303"/>
                    </a:lnTo>
                    <a:lnTo>
                      <a:pt x="364403" y="1201452"/>
                    </a:lnTo>
                    <a:lnTo>
                      <a:pt x="405510" y="1218835"/>
                    </a:lnTo>
                    <a:lnTo>
                      <a:pt x="448043" y="1233332"/>
                    </a:lnTo>
                    <a:lnTo>
                      <a:pt x="491880" y="1244818"/>
                    </a:lnTo>
                    <a:lnTo>
                      <a:pt x="536898" y="1253174"/>
                    </a:lnTo>
                    <a:lnTo>
                      <a:pt x="582978" y="1258277"/>
                    </a:lnTo>
                    <a:lnTo>
                      <a:pt x="629996" y="1260005"/>
                    </a:lnTo>
                    <a:lnTo>
                      <a:pt x="677014" y="1258277"/>
                    </a:lnTo>
                    <a:lnTo>
                      <a:pt x="723093" y="1253174"/>
                    </a:lnTo>
                    <a:lnTo>
                      <a:pt x="768112" y="1244818"/>
                    </a:lnTo>
                    <a:lnTo>
                      <a:pt x="811949" y="1233332"/>
                    </a:lnTo>
                    <a:lnTo>
                      <a:pt x="854481" y="1218835"/>
                    </a:lnTo>
                    <a:lnTo>
                      <a:pt x="895588" y="1201452"/>
                    </a:lnTo>
                    <a:lnTo>
                      <a:pt x="935147" y="1181303"/>
                    </a:lnTo>
                    <a:lnTo>
                      <a:pt x="973037" y="1158509"/>
                    </a:lnTo>
                    <a:lnTo>
                      <a:pt x="1009136" y="1133194"/>
                    </a:lnTo>
                    <a:lnTo>
                      <a:pt x="1043321" y="1105479"/>
                    </a:lnTo>
                    <a:lnTo>
                      <a:pt x="1075472" y="1075485"/>
                    </a:lnTo>
                    <a:lnTo>
                      <a:pt x="1105466" y="1043334"/>
                    </a:lnTo>
                    <a:lnTo>
                      <a:pt x="1133182" y="1009149"/>
                    </a:lnTo>
                    <a:lnTo>
                      <a:pt x="1158497" y="973050"/>
                    </a:lnTo>
                    <a:lnTo>
                      <a:pt x="1181290" y="935160"/>
                    </a:lnTo>
                    <a:lnTo>
                      <a:pt x="1201439" y="895601"/>
                    </a:lnTo>
                    <a:lnTo>
                      <a:pt x="1218823" y="854494"/>
                    </a:lnTo>
                    <a:lnTo>
                      <a:pt x="1233319" y="811961"/>
                    </a:lnTo>
                    <a:lnTo>
                      <a:pt x="1244806" y="768125"/>
                    </a:lnTo>
                    <a:lnTo>
                      <a:pt x="1253161" y="723106"/>
                    </a:lnTo>
                    <a:lnTo>
                      <a:pt x="1258264" y="677026"/>
                    </a:lnTo>
                    <a:lnTo>
                      <a:pt x="1259992" y="630008"/>
                    </a:lnTo>
                    <a:lnTo>
                      <a:pt x="1258264" y="582990"/>
                    </a:lnTo>
                    <a:lnTo>
                      <a:pt x="1253161" y="536911"/>
                    </a:lnTo>
                    <a:lnTo>
                      <a:pt x="1244806" y="491892"/>
                    </a:lnTo>
                    <a:lnTo>
                      <a:pt x="1233319" y="448054"/>
                    </a:lnTo>
                    <a:lnTo>
                      <a:pt x="1218823" y="405521"/>
                    </a:lnTo>
                    <a:lnTo>
                      <a:pt x="1201439" y="364414"/>
                    </a:lnTo>
                    <a:lnTo>
                      <a:pt x="1181290" y="324854"/>
                    </a:lnTo>
                    <a:lnTo>
                      <a:pt x="1158497" y="286963"/>
                    </a:lnTo>
                    <a:lnTo>
                      <a:pt x="1133182" y="250864"/>
                    </a:lnTo>
                    <a:lnTo>
                      <a:pt x="1105466" y="216677"/>
                    </a:lnTo>
                    <a:lnTo>
                      <a:pt x="1075472" y="184526"/>
                    </a:lnTo>
                    <a:lnTo>
                      <a:pt x="1043321" y="154531"/>
                    </a:lnTo>
                    <a:lnTo>
                      <a:pt x="1009136" y="126815"/>
                    </a:lnTo>
                    <a:lnTo>
                      <a:pt x="973037" y="101498"/>
                    </a:lnTo>
                    <a:lnTo>
                      <a:pt x="935147" y="78704"/>
                    </a:lnTo>
                    <a:lnTo>
                      <a:pt x="895588" y="58555"/>
                    </a:lnTo>
                    <a:lnTo>
                      <a:pt x="854481" y="41170"/>
                    </a:lnTo>
                    <a:lnTo>
                      <a:pt x="811949" y="26674"/>
                    </a:lnTo>
                    <a:lnTo>
                      <a:pt x="768112" y="15186"/>
                    </a:lnTo>
                    <a:lnTo>
                      <a:pt x="723093" y="6830"/>
                    </a:lnTo>
                    <a:lnTo>
                      <a:pt x="677014" y="1728"/>
                    </a:lnTo>
                    <a:lnTo>
                      <a:pt x="629996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67" name="Grafik 66">
                <a:extLst>
                  <a:ext uri="{FF2B5EF4-FFF2-40B4-BE49-F238E27FC236}">
                    <a16:creationId xmlns:a16="http://schemas.microsoft.com/office/drawing/2014/main" id="{A804CB49-20AB-C930-1DCD-E8EE50185B4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6"/>
                  </a:ext>
                </a:extLst>
              </a:blip>
              <a:srcRect/>
              <a:stretch/>
            </p:blipFill>
            <p:spPr>
              <a:xfrm>
                <a:off x="450241" y="2177399"/>
                <a:ext cx="1080000" cy="1080000"/>
              </a:xfrm>
              <a:prstGeom prst="rect">
                <a:avLst/>
              </a:prstGeom>
            </p:spPr>
          </p:pic>
        </p:grpSp>
      </p:grp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5EAF70B0-1F83-E9AB-3CDF-C5810EFFB175}"/>
              </a:ext>
            </a:extLst>
          </p:cNvPr>
          <p:cNvGrpSpPr/>
          <p:nvPr/>
        </p:nvGrpSpPr>
        <p:grpSpPr>
          <a:xfrm>
            <a:off x="7071202" y="1800225"/>
            <a:ext cx="1900794" cy="3405139"/>
            <a:chOff x="7071202" y="1800225"/>
            <a:chExt cx="1900794" cy="3405139"/>
          </a:xfrm>
        </p:grpSpPr>
        <p:sp>
          <p:nvSpPr>
            <p:cNvPr id="32" name="object 32">
              <a:extLst>
                <a:ext uri="{FF2B5EF4-FFF2-40B4-BE49-F238E27FC236}">
                  <a16:creationId xmlns:a16="http://schemas.microsoft.com/office/drawing/2014/main" id="{3D35BA7D-7C9C-FA98-5382-A7C6E1433578}"/>
                </a:ext>
              </a:extLst>
            </p:cNvPr>
            <p:cNvSpPr txBox="1"/>
            <p:nvPr/>
          </p:nvSpPr>
          <p:spPr>
            <a:xfrm>
              <a:off x="7171996" y="3567480"/>
              <a:ext cx="1800000" cy="1637884"/>
            </a:xfrm>
            <a:prstGeom prst="rect">
              <a:avLst/>
            </a:prstGeom>
          </p:spPr>
          <p:txBody>
            <a:bodyPr vert="horz" wrap="square" lIns="0" tIns="12700" rIns="0" bIns="0" rtlCol="0" anchor="t">
              <a:spAutoFit/>
            </a:bodyPr>
            <a:lstStyle/>
            <a:p>
              <a:pPr marL="12700" marR="5080" algn="l" rtl="0">
                <a:lnSpc>
                  <a:spcPct val="110000"/>
                </a:lnSpc>
                <a:spcBef>
                  <a:spcPts val="100"/>
                </a:spcBef>
              </a:pPr>
              <a:r>
                <a:rPr lang="en-gb" sz="1600" b="0" i="0" u="none" spc="-10" baseline="0">
                  <a:solidFill>
                    <a:srgbClr val="FFFFFF"/>
                  </a:solidFill>
                  <a:latin typeface="Calmetta"/>
                  <a:ea typeface="Calmetta"/>
                  <a:cs typeface="Calmetta"/>
                </a:rPr>
                <a:t>Your employer </a:t>
              </a:r>
              <a:r>
                <a:rPr lang="en-gb" sz="1600" spc="-10">
                  <a:solidFill>
                    <a:schemeClr val="accent3"/>
                  </a:solidFill>
                  <a:latin typeface="Calmetta"/>
                  <a:ea typeface="Calmetta"/>
                  <a:cs typeface="Calmetta"/>
                </a:rPr>
                <a:t>approves</a:t>
              </a:r>
              <a:r>
                <a:rPr lang="en-gb" sz="1600" b="0" i="0" u="none" spc="-10" baseline="0">
                  <a:solidFill>
                    <a:srgbClr val="FFFFFF"/>
                  </a:solidFill>
                  <a:latin typeface="Calmetta"/>
                  <a:ea typeface="Calmetta"/>
                  <a:cs typeface="Calmetta"/>
                </a:rPr>
                <a:t> the JobRad</a:t>
              </a:r>
              <a:r>
                <a:rPr lang="en-gb" sz="1600" b="0" i="0" u="none" baseline="0">
                  <a:solidFill>
                    <a:schemeClr val="bg1"/>
                  </a:solidFill>
                  <a:latin typeface="Aptos" panose="020B0004020202020204" pitchFamily="34" charset="0"/>
                  <a:ea typeface="Aptos" panose="020B0004020202020204" pitchFamily="34" charset="0"/>
                  <a:cs typeface="Times New Roman" panose="02020603050405020304" pitchFamily="18" charset="0"/>
                </a:rPr>
                <a:t>®</a:t>
              </a:r>
              <a:r>
                <a:rPr lang="en-gb" sz="1600" b="0" i="0" u="none" spc="-10" baseline="0">
                  <a:solidFill>
                    <a:srgbClr val="FFFFFF"/>
                  </a:solidFill>
                  <a:latin typeface="Calmetta"/>
                  <a:ea typeface="Calmetta"/>
                  <a:cs typeface="Calmetta"/>
                </a:rPr>
                <a:t> application. We check the application and order the bike from the </a:t>
              </a:r>
              <a:r>
                <a:rPr lang="en-gb" sz="1600" b="0" i="0" u="none" spc="-10" baseline="0">
                  <a:solidFill>
                    <a:schemeClr val="accent3"/>
                  </a:solidFill>
                  <a:latin typeface="Calmetta"/>
                  <a:ea typeface="Calmetta"/>
                  <a:cs typeface="Calmetta"/>
                </a:rPr>
                <a:t>retailer</a:t>
              </a:r>
              <a:r>
                <a:rPr lang="en-gb" sz="1600" b="0" i="0" u="none" spc="-10" baseline="0">
                  <a:solidFill>
                    <a:srgbClr val="FFFFFF"/>
                  </a:solidFill>
                  <a:latin typeface="Calmetta"/>
                  <a:ea typeface="Calmetta"/>
                  <a:cs typeface="Calmetta"/>
                </a:rPr>
                <a:t>.</a:t>
              </a:r>
              <a:endParaRPr sz="1600">
                <a:latin typeface="Calmetta"/>
                <a:cs typeface="Calmetta"/>
              </a:endParaRPr>
            </a:p>
          </p:txBody>
        </p:sp>
        <p:grpSp>
          <p:nvGrpSpPr>
            <p:cNvPr id="68" name="Gruppieren 67">
              <a:extLst>
                <a:ext uri="{FF2B5EF4-FFF2-40B4-BE49-F238E27FC236}">
                  <a16:creationId xmlns:a16="http://schemas.microsoft.com/office/drawing/2014/main" id="{86DF323E-3509-82FE-3342-AEF060462CBA}"/>
                </a:ext>
              </a:extLst>
            </p:cNvPr>
            <p:cNvGrpSpPr/>
            <p:nvPr/>
          </p:nvGrpSpPr>
          <p:grpSpPr>
            <a:xfrm>
              <a:off x="7071202" y="1800225"/>
              <a:ext cx="1260475" cy="1260475"/>
              <a:chOff x="7317727" y="2088567"/>
              <a:chExt cx="1260475" cy="1260475"/>
            </a:xfrm>
          </p:grpSpPr>
          <p:sp>
            <p:nvSpPr>
              <p:cNvPr id="69" name="object 19">
                <a:extLst>
                  <a:ext uri="{FF2B5EF4-FFF2-40B4-BE49-F238E27FC236}">
                    <a16:creationId xmlns:a16="http://schemas.microsoft.com/office/drawing/2014/main" id="{0F202AF2-13F2-F5DF-2FA8-AFD3E01C2D36}"/>
                  </a:ext>
                </a:extLst>
              </p:cNvPr>
              <p:cNvSpPr/>
              <p:nvPr/>
            </p:nvSpPr>
            <p:spPr>
              <a:xfrm>
                <a:off x="7317727" y="2088567"/>
                <a:ext cx="1260475" cy="1260475"/>
              </a:xfrm>
              <a:custGeom>
                <a:avLst/>
                <a:gdLst/>
                <a:ahLst/>
                <a:cxnLst/>
                <a:rect l="l" t="t" r="r" b="b"/>
                <a:pathLst>
                  <a:path w="1260475" h="1260475">
                    <a:moveTo>
                      <a:pt x="629996" y="0"/>
                    </a:moveTo>
                    <a:lnTo>
                      <a:pt x="582978" y="1728"/>
                    </a:lnTo>
                    <a:lnTo>
                      <a:pt x="536898" y="6830"/>
                    </a:lnTo>
                    <a:lnTo>
                      <a:pt x="491880" y="15186"/>
                    </a:lnTo>
                    <a:lnTo>
                      <a:pt x="448043" y="26674"/>
                    </a:lnTo>
                    <a:lnTo>
                      <a:pt x="405510" y="41170"/>
                    </a:lnTo>
                    <a:lnTo>
                      <a:pt x="364403" y="58555"/>
                    </a:lnTo>
                    <a:lnTo>
                      <a:pt x="324844" y="78704"/>
                    </a:lnTo>
                    <a:lnTo>
                      <a:pt x="286954" y="101498"/>
                    </a:lnTo>
                    <a:lnTo>
                      <a:pt x="250856" y="126815"/>
                    </a:lnTo>
                    <a:lnTo>
                      <a:pt x="216670" y="154531"/>
                    </a:lnTo>
                    <a:lnTo>
                      <a:pt x="184519" y="184526"/>
                    </a:lnTo>
                    <a:lnTo>
                      <a:pt x="154525" y="216677"/>
                    </a:lnTo>
                    <a:lnTo>
                      <a:pt x="126810" y="250864"/>
                    </a:lnTo>
                    <a:lnTo>
                      <a:pt x="101495" y="286963"/>
                    </a:lnTo>
                    <a:lnTo>
                      <a:pt x="78701" y="324854"/>
                    </a:lnTo>
                    <a:lnTo>
                      <a:pt x="58552" y="364414"/>
                    </a:lnTo>
                    <a:lnTo>
                      <a:pt x="41169" y="405521"/>
                    </a:lnTo>
                    <a:lnTo>
                      <a:pt x="26673" y="448054"/>
                    </a:lnTo>
                    <a:lnTo>
                      <a:pt x="15186" y="491892"/>
                    </a:lnTo>
                    <a:lnTo>
                      <a:pt x="6830" y="536911"/>
                    </a:lnTo>
                    <a:lnTo>
                      <a:pt x="1727" y="582990"/>
                    </a:lnTo>
                    <a:lnTo>
                      <a:pt x="0" y="630008"/>
                    </a:lnTo>
                    <a:lnTo>
                      <a:pt x="1727" y="677026"/>
                    </a:lnTo>
                    <a:lnTo>
                      <a:pt x="6830" y="723106"/>
                    </a:lnTo>
                    <a:lnTo>
                      <a:pt x="15186" y="768125"/>
                    </a:lnTo>
                    <a:lnTo>
                      <a:pt x="26673" y="811961"/>
                    </a:lnTo>
                    <a:lnTo>
                      <a:pt x="41169" y="854494"/>
                    </a:lnTo>
                    <a:lnTo>
                      <a:pt x="58552" y="895601"/>
                    </a:lnTo>
                    <a:lnTo>
                      <a:pt x="78701" y="935160"/>
                    </a:lnTo>
                    <a:lnTo>
                      <a:pt x="101495" y="973050"/>
                    </a:lnTo>
                    <a:lnTo>
                      <a:pt x="126810" y="1009149"/>
                    </a:lnTo>
                    <a:lnTo>
                      <a:pt x="154525" y="1043334"/>
                    </a:lnTo>
                    <a:lnTo>
                      <a:pt x="184519" y="1075485"/>
                    </a:lnTo>
                    <a:lnTo>
                      <a:pt x="216670" y="1105479"/>
                    </a:lnTo>
                    <a:lnTo>
                      <a:pt x="250856" y="1133194"/>
                    </a:lnTo>
                    <a:lnTo>
                      <a:pt x="286954" y="1158509"/>
                    </a:lnTo>
                    <a:lnTo>
                      <a:pt x="324844" y="1181303"/>
                    </a:lnTo>
                    <a:lnTo>
                      <a:pt x="364403" y="1201452"/>
                    </a:lnTo>
                    <a:lnTo>
                      <a:pt x="405510" y="1218835"/>
                    </a:lnTo>
                    <a:lnTo>
                      <a:pt x="448043" y="1233332"/>
                    </a:lnTo>
                    <a:lnTo>
                      <a:pt x="491880" y="1244818"/>
                    </a:lnTo>
                    <a:lnTo>
                      <a:pt x="536898" y="1253174"/>
                    </a:lnTo>
                    <a:lnTo>
                      <a:pt x="582978" y="1258277"/>
                    </a:lnTo>
                    <a:lnTo>
                      <a:pt x="629996" y="1260005"/>
                    </a:lnTo>
                    <a:lnTo>
                      <a:pt x="677014" y="1258277"/>
                    </a:lnTo>
                    <a:lnTo>
                      <a:pt x="723093" y="1253174"/>
                    </a:lnTo>
                    <a:lnTo>
                      <a:pt x="768112" y="1244818"/>
                    </a:lnTo>
                    <a:lnTo>
                      <a:pt x="811949" y="1233332"/>
                    </a:lnTo>
                    <a:lnTo>
                      <a:pt x="854481" y="1218835"/>
                    </a:lnTo>
                    <a:lnTo>
                      <a:pt x="895588" y="1201452"/>
                    </a:lnTo>
                    <a:lnTo>
                      <a:pt x="935147" y="1181303"/>
                    </a:lnTo>
                    <a:lnTo>
                      <a:pt x="973037" y="1158509"/>
                    </a:lnTo>
                    <a:lnTo>
                      <a:pt x="1009136" y="1133194"/>
                    </a:lnTo>
                    <a:lnTo>
                      <a:pt x="1043321" y="1105479"/>
                    </a:lnTo>
                    <a:lnTo>
                      <a:pt x="1075472" y="1075485"/>
                    </a:lnTo>
                    <a:lnTo>
                      <a:pt x="1105466" y="1043334"/>
                    </a:lnTo>
                    <a:lnTo>
                      <a:pt x="1133182" y="1009149"/>
                    </a:lnTo>
                    <a:lnTo>
                      <a:pt x="1158497" y="973050"/>
                    </a:lnTo>
                    <a:lnTo>
                      <a:pt x="1181290" y="935160"/>
                    </a:lnTo>
                    <a:lnTo>
                      <a:pt x="1201439" y="895601"/>
                    </a:lnTo>
                    <a:lnTo>
                      <a:pt x="1218823" y="854494"/>
                    </a:lnTo>
                    <a:lnTo>
                      <a:pt x="1233319" y="811961"/>
                    </a:lnTo>
                    <a:lnTo>
                      <a:pt x="1244806" y="768125"/>
                    </a:lnTo>
                    <a:lnTo>
                      <a:pt x="1253161" y="723106"/>
                    </a:lnTo>
                    <a:lnTo>
                      <a:pt x="1258264" y="677026"/>
                    </a:lnTo>
                    <a:lnTo>
                      <a:pt x="1259992" y="630008"/>
                    </a:lnTo>
                    <a:lnTo>
                      <a:pt x="1258264" y="582990"/>
                    </a:lnTo>
                    <a:lnTo>
                      <a:pt x="1253161" y="536911"/>
                    </a:lnTo>
                    <a:lnTo>
                      <a:pt x="1244806" y="491892"/>
                    </a:lnTo>
                    <a:lnTo>
                      <a:pt x="1233319" y="448054"/>
                    </a:lnTo>
                    <a:lnTo>
                      <a:pt x="1218823" y="405521"/>
                    </a:lnTo>
                    <a:lnTo>
                      <a:pt x="1201439" y="364414"/>
                    </a:lnTo>
                    <a:lnTo>
                      <a:pt x="1181290" y="324854"/>
                    </a:lnTo>
                    <a:lnTo>
                      <a:pt x="1158497" y="286963"/>
                    </a:lnTo>
                    <a:lnTo>
                      <a:pt x="1133182" y="250864"/>
                    </a:lnTo>
                    <a:lnTo>
                      <a:pt x="1105466" y="216677"/>
                    </a:lnTo>
                    <a:lnTo>
                      <a:pt x="1075472" y="184526"/>
                    </a:lnTo>
                    <a:lnTo>
                      <a:pt x="1043321" y="154531"/>
                    </a:lnTo>
                    <a:lnTo>
                      <a:pt x="1009136" y="126815"/>
                    </a:lnTo>
                    <a:lnTo>
                      <a:pt x="973037" y="101498"/>
                    </a:lnTo>
                    <a:lnTo>
                      <a:pt x="935147" y="78704"/>
                    </a:lnTo>
                    <a:lnTo>
                      <a:pt x="895588" y="58555"/>
                    </a:lnTo>
                    <a:lnTo>
                      <a:pt x="854481" y="41170"/>
                    </a:lnTo>
                    <a:lnTo>
                      <a:pt x="811949" y="26674"/>
                    </a:lnTo>
                    <a:lnTo>
                      <a:pt x="768112" y="15186"/>
                    </a:lnTo>
                    <a:lnTo>
                      <a:pt x="723093" y="6830"/>
                    </a:lnTo>
                    <a:lnTo>
                      <a:pt x="677014" y="1728"/>
                    </a:lnTo>
                    <a:lnTo>
                      <a:pt x="629996" y="0"/>
                    </a:lnTo>
                    <a:close/>
                  </a:path>
                </a:pathLst>
              </a:custGeom>
              <a:solidFill>
                <a:srgbClr val="FFFFFF"/>
              </a:solidFill>
            </p:spPr>
            <p:txBody>
              <a:bodyPr wrap="square" lIns="0" tIns="0" rIns="0" bIns="0" rtlCol="0"/>
              <a:lstStyle/>
              <a:p>
                <a:endParaRPr/>
              </a:p>
            </p:txBody>
          </p:sp>
          <p:pic>
            <p:nvPicPr>
              <p:cNvPr id="70" name="Grafik 69">
                <a:extLst>
                  <a:ext uri="{FF2B5EF4-FFF2-40B4-BE49-F238E27FC236}">
                    <a16:creationId xmlns:a16="http://schemas.microsoft.com/office/drawing/2014/main" id="{4817C792-989C-D2F2-F902-B46943ED4BC1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>
                <a:extLst>
                  <a:ext uri="{96DAC541-7B7A-43D3-8B79-37D633B846F1}">
                    <asvg:svgBlip xmlns:asvg="http://schemas.microsoft.com/office/drawing/2016/SVG/main" r:embed="rId4"/>
                  </a:ext>
                </a:extLst>
              </a:blip>
              <a:srcRect/>
              <a:stretch/>
            </p:blipFill>
            <p:spPr>
              <a:xfrm>
                <a:off x="7407964" y="2205102"/>
                <a:ext cx="1080000" cy="1080000"/>
              </a:xfrm>
              <a:prstGeom prst="rect">
                <a:avLst/>
              </a:prstGeom>
            </p:spPr>
          </p:pic>
        </p:grpSp>
      </p:grpSp>
    </p:spTree>
    <p:extLst>
      <p:ext uri="{BB962C8B-B14F-4D97-AF65-F5344CB8AC3E}">
        <p14:creationId xmlns:p14="http://schemas.microsoft.com/office/powerpoint/2010/main" val="203758483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0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10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3000"/>
                            </p:stCondLst>
                            <p:childTnLst>
                              <p:par>
                                <p:cTn id="26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8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Vertikaler Textplatzhalter 5">
            <a:extLst>
              <a:ext uri="{FF2B5EF4-FFF2-40B4-BE49-F238E27FC236}">
                <a16:creationId xmlns:a16="http://schemas.microsoft.com/office/drawing/2014/main" id="{D118086B-A302-F39C-00E9-4F1BEF0F56B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96000" y="323851"/>
            <a:ext cx="3128250" cy="5364162"/>
          </a:xfrm>
        </p:spPr>
        <p:txBody>
          <a:bodyPr/>
          <a:lstStyle/>
          <a:p>
            <a:pPr marL="0" marR="455295" indent="0" algn="l" rtl="0">
              <a:lnSpc>
                <a:spcPct val="100000"/>
              </a:lnSpc>
              <a:spcBef>
                <a:spcPts val="439"/>
              </a:spcBef>
              <a:spcAft>
                <a:spcPts val="3500"/>
              </a:spcAft>
              <a:buNone/>
              <a:tabLst>
                <a:tab pos="300355" algn="l"/>
                <a:tab pos="300990" algn="l"/>
              </a:tabLst>
            </a:pPr>
            <a:r>
              <a:rPr lang="en-gb" sz="6000" b="0" i="0" u="none" baseline="0">
                <a:solidFill>
                  <a:srgbClr val="B0E572"/>
                </a:solidFill>
                <a:ea typeface="Calmetta XBold" panose="020B0803020203030204" pitchFamily="34" charset="0"/>
                <a:cs typeface="Calmetta XBold" panose="020B0803020203030204" pitchFamily="34" charset="0"/>
              </a:rPr>
              <a:t>&gt;</a:t>
            </a:r>
            <a:r>
              <a:rPr lang="en-gb" sz="6000" b="0" i="0" u="none" baseline="0">
                <a:solidFill>
                  <a:srgbClr val="B0E572"/>
                </a:solidFill>
                <a:latin typeface="Calmetta XBold"/>
                <a:ea typeface="Calmetta XBold" panose="020B0803020203030204" pitchFamily="34" charset="0"/>
                <a:cs typeface="Calmetta XBold" panose="020B0803020203030204" pitchFamily="34" charset="0"/>
              </a:rPr>
              <a:t> 7,200</a:t>
            </a:r>
            <a:br>
              <a:rPr lang="en-gb" sz="4000" spc="-40">
                <a:latin typeface="Calmetta XBold" panose="020B0803020203030204" pitchFamily="34" charset="0"/>
                <a:ea typeface="Calmetta XBold" panose="020B0803020203030204" pitchFamily="34" charset="0"/>
                <a:cs typeface="Calmetta XBold" panose="020B0803020203030204" pitchFamily="34" charset="0"/>
              </a:rPr>
            </a:br>
            <a:r>
              <a:rPr lang="en-gb" sz="1800" b="0" i="0" u="none" spc="-25" baseline="0">
                <a:solidFill>
                  <a:srgbClr val="B0E572"/>
                </a:solidFill>
                <a:latin typeface="Calmetta"/>
                <a:ea typeface="Calmetta"/>
                <a:cs typeface="Calmetta"/>
              </a:rPr>
              <a:t>retailers in Germany alone</a:t>
            </a:r>
            <a:endParaRPr lang="en-gb" sz="6000" kern="0" spc="-25">
              <a:solidFill>
                <a:srgbClr val="B0E572"/>
              </a:solidFill>
              <a:latin typeface="Calmetta"/>
              <a:cs typeface="Calmetta"/>
            </a:endParaRPr>
          </a:p>
          <a:p>
            <a:pPr marL="0" marR="455295" indent="0" algn="l" rtl="0">
              <a:lnSpc>
                <a:spcPct val="100000"/>
              </a:lnSpc>
              <a:spcBef>
                <a:spcPts val="439"/>
              </a:spcBef>
              <a:spcAft>
                <a:spcPts val="3500"/>
              </a:spcAft>
              <a:buNone/>
              <a:tabLst>
                <a:tab pos="300355" algn="l"/>
                <a:tab pos="300990" algn="l"/>
              </a:tabLst>
            </a:pPr>
            <a:r>
              <a:rPr lang="en-gb" sz="6000" b="0" i="0" u="none" baseline="0">
                <a:solidFill>
                  <a:srgbClr val="B0E572"/>
                </a:solidFill>
                <a:ea typeface="Calmetta XBold" panose="020B0803020203030204" pitchFamily="34" charset="0"/>
                <a:cs typeface="Calmetta XBold" panose="020B0803020203030204" pitchFamily="34" charset="0"/>
              </a:rPr>
              <a:t>&gt; </a:t>
            </a:r>
            <a:r>
              <a:rPr lang="en-gb" sz="6000" b="0" i="0" u="none" baseline="0">
                <a:solidFill>
                  <a:srgbClr val="B0E572"/>
                </a:solidFill>
                <a:latin typeface="Calmetta XBold" panose="020B0803020203030204" pitchFamily="34" charset="0"/>
                <a:ea typeface="Calmetta XBold" panose="020B0803020203030204" pitchFamily="34" charset="0"/>
                <a:cs typeface="Calmetta XBold" panose="020B0803020203030204" pitchFamily="34" charset="0"/>
              </a:rPr>
              <a:t>100</a:t>
            </a:r>
            <a:br>
              <a:rPr lang="en-gb" sz="6000" spc="-30">
                <a:solidFill>
                  <a:srgbClr val="B0E572"/>
                </a:solidFill>
                <a:latin typeface="Calmetta"/>
                <a:cs typeface="Calmetta"/>
              </a:rPr>
            </a:br>
            <a:r>
              <a:rPr lang="en-gb" sz="1800" b="0" i="0" u="none" spc="-10" baseline="0">
                <a:solidFill>
                  <a:srgbClr val="B0E572"/>
                </a:solidFill>
                <a:latin typeface="Calmetta"/>
                <a:ea typeface="Calmetta"/>
                <a:cs typeface="Calmetta"/>
              </a:rPr>
              <a:t>online shops</a:t>
            </a:r>
          </a:p>
        </p:txBody>
      </p:sp>
      <p:pic>
        <p:nvPicPr>
          <p:cNvPr id="2" name="Grafik 1">
            <a:extLst>
              <a:ext uri="{FF2B5EF4-FFF2-40B4-BE49-F238E27FC236}">
                <a16:creationId xmlns:a16="http://schemas.microsoft.com/office/drawing/2014/main" id="{9E3F1506-7404-D662-64BB-0635671C03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3888488" y="0"/>
            <a:ext cx="7632000" cy="648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2563373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platzhalter 13">
            <a:extLst>
              <a:ext uri="{FF2B5EF4-FFF2-40B4-BE49-F238E27FC236}">
                <a16:creationId xmlns:a16="http://schemas.microsoft.com/office/drawing/2014/main" id="{BB615253-736E-20C0-5BC4-060363FE019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7632000" cy="6480175"/>
          </a:xfrm>
          <a:prstGeom prst="rect">
            <a:avLst/>
          </a:prstGeom>
        </p:spPr>
      </p:pic>
      <p:sp>
        <p:nvSpPr>
          <p:cNvPr id="9" name="Vertikaler Textplatzhalter 1">
            <a:extLst>
              <a:ext uri="{FF2B5EF4-FFF2-40B4-BE49-F238E27FC236}">
                <a16:creationId xmlns:a16="http://schemas.microsoft.com/office/drawing/2014/main" id="{DAD238AC-7CE3-F99A-A65D-AB0B3685AA5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027988" y="2038154"/>
            <a:ext cx="3095623" cy="3274626"/>
          </a:xfrm>
        </p:spPr>
        <p:txBody>
          <a:bodyPr/>
          <a:lstStyle/>
          <a:p>
            <a:pPr marL="0" indent="0" algn="l" rtl="0">
              <a:lnSpc>
                <a:spcPct val="110000"/>
              </a:lnSpc>
              <a:spcBef>
                <a:spcPts val="600"/>
              </a:spcBef>
              <a:tabLst>
                <a:tab pos="0" algn="l"/>
                <a:tab pos="898525" algn="l"/>
                <a:tab pos="1619250" algn="l"/>
              </a:tabLst>
            </a:pPr>
            <a:r>
              <a:rPr lang="en-gb" sz="1800" b="0" i="0" u="none" baseline="0"/>
              <a:t>The </a:t>
            </a:r>
            <a:r>
              <a:rPr lang="en-gb" sz="1800" b="0" i="0" u="none" baseline="0">
                <a:latin typeface="+mj-lt"/>
                <a:ea typeface="+mj-lt"/>
                <a:cs typeface="+mj-lt"/>
              </a:rPr>
              <a:t>JobRad</a:t>
            </a:r>
            <a:r>
              <a:rPr lang="en-gb" sz="1800" b="0" i="0" u="none" baseline="30000">
                <a:latin typeface="+mj-lt"/>
                <a:ea typeface="+mj-lt"/>
                <a:cs typeface="+mj-lt"/>
              </a:rPr>
              <a:t>®</a:t>
            </a:r>
            <a:r>
              <a:rPr lang="en-gb" sz="1800" b="0" i="0" u="none" baseline="0">
                <a:latin typeface="+mj-lt"/>
                <a:ea typeface="+mj-lt"/>
                <a:cs typeface="+mj-lt"/>
              </a:rPr>
              <a:t> fully comprehensive insurance including breakdown cover</a:t>
            </a:r>
            <a:r>
              <a:rPr lang="en-gb" sz="1800" b="0" i="0" u="none" baseline="0"/>
              <a:t> comes as a standard with every JobRad</a:t>
            </a:r>
            <a:r>
              <a:rPr lang="en-gb" sz="1800" b="0" i="0" u="none" baseline="30000"/>
              <a:t>®</a:t>
            </a:r>
            <a:r>
              <a:rPr lang="en-gb" sz="1800" b="0" i="0" u="none" baseline="0"/>
              <a:t> bike. </a:t>
            </a:r>
          </a:p>
          <a:p>
            <a:pPr marL="0" indent="0" algn="l" rtl="0">
              <a:lnSpc>
                <a:spcPct val="110000"/>
              </a:lnSpc>
              <a:spcBef>
                <a:spcPts val="600"/>
              </a:spcBef>
            </a:pPr>
            <a:r>
              <a:rPr lang="en-gb" sz="1800" b="0" i="0" u="none" baseline="0"/>
              <a:t>Tailored </a:t>
            </a:r>
            <a:r>
              <a:rPr lang="en-gb" sz="1800" b="0" i="0" u="none" baseline="0">
                <a:latin typeface="+mj-lt"/>
                <a:ea typeface="+mj-lt"/>
                <a:cs typeface="+mj-lt"/>
              </a:rPr>
              <a:t>service packages for inspection and repairs</a:t>
            </a:r>
            <a:r>
              <a:rPr lang="en-gb" sz="1800" b="0" i="0" u="none" baseline="0"/>
              <a:t> can be added as an option.</a:t>
            </a:r>
          </a:p>
        </p:txBody>
      </p:sp>
      <p:sp>
        <p:nvSpPr>
          <p:cNvPr id="11" name="object 65">
            <a:extLst>
              <a:ext uri="{FF2B5EF4-FFF2-40B4-BE49-F238E27FC236}">
                <a16:creationId xmlns:a16="http://schemas.microsoft.com/office/drawing/2014/main" id="{B75C3D1E-FC81-93B4-364C-26F5B8839914}"/>
              </a:ext>
            </a:extLst>
          </p:cNvPr>
          <p:cNvSpPr/>
          <p:nvPr/>
        </p:nvSpPr>
        <p:spPr>
          <a:xfrm>
            <a:off x="370954" y="3826616"/>
            <a:ext cx="2211515" cy="2211515"/>
          </a:xfrm>
          <a:custGeom>
            <a:avLst/>
            <a:gdLst/>
            <a:ahLst/>
            <a:cxnLst/>
            <a:rect l="l" t="t" r="r" b="b"/>
            <a:pathLst>
              <a:path w="1940559" h="1940559">
                <a:moveTo>
                  <a:pt x="970203" y="0"/>
                </a:moveTo>
                <a:lnTo>
                  <a:pt x="921781" y="1187"/>
                </a:lnTo>
                <a:lnTo>
                  <a:pt x="873972" y="4712"/>
                </a:lnTo>
                <a:lnTo>
                  <a:pt x="826834" y="10519"/>
                </a:lnTo>
                <a:lnTo>
                  <a:pt x="780422" y="18552"/>
                </a:lnTo>
                <a:lnTo>
                  <a:pt x="734791" y="28757"/>
                </a:lnTo>
                <a:lnTo>
                  <a:pt x="689997" y="41076"/>
                </a:lnTo>
                <a:lnTo>
                  <a:pt x="646095" y="55455"/>
                </a:lnTo>
                <a:lnTo>
                  <a:pt x="603141" y="71839"/>
                </a:lnTo>
                <a:lnTo>
                  <a:pt x="561191" y="90171"/>
                </a:lnTo>
                <a:lnTo>
                  <a:pt x="520300" y="110396"/>
                </a:lnTo>
                <a:lnTo>
                  <a:pt x="480524" y="132458"/>
                </a:lnTo>
                <a:lnTo>
                  <a:pt x="441919" y="156302"/>
                </a:lnTo>
                <a:lnTo>
                  <a:pt x="404539" y="181873"/>
                </a:lnTo>
                <a:lnTo>
                  <a:pt x="368441" y="209114"/>
                </a:lnTo>
                <a:lnTo>
                  <a:pt x="333680" y="237970"/>
                </a:lnTo>
                <a:lnTo>
                  <a:pt x="300311" y="268385"/>
                </a:lnTo>
                <a:lnTo>
                  <a:pt x="268391" y="300305"/>
                </a:lnTo>
                <a:lnTo>
                  <a:pt x="237975" y="333672"/>
                </a:lnTo>
                <a:lnTo>
                  <a:pt x="209119" y="368433"/>
                </a:lnTo>
                <a:lnTo>
                  <a:pt x="181877" y="404530"/>
                </a:lnTo>
                <a:lnTo>
                  <a:pt x="156306" y="441910"/>
                </a:lnTo>
                <a:lnTo>
                  <a:pt x="132461" y="480515"/>
                </a:lnTo>
                <a:lnTo>
                  <a:pt x="110399" y="520290"/>
                </a:lnTo>
                <a:lnTo>
                  <a:pt x="90173" y="561181"/>
                </a:lnTo>
                <a:lnTo>
                  <a:pt x="71841" y="603130"/>
                </a:lnTo>
                <a:lnTo>
                  <a:pt x="55457" y="646084"/>
                </a:lnTo>
                <a:lnTo>
                  <a:pt x="41077" y="689985"/>
                </a:lnTo>
                <a:lnTo>
                  <a:pt x="28757" y="734779"/>
                </a:lnTo>
                <a:lnTo>
                  <a:pt x="18553" y="780410"/>
                </a:lnTo>
                <a:lnTo>
                  <a:pt x="10519" y="826822"/>
                </a:lnTo>
                <a:lnTo>
                  <a:pt x="4712" y="873960"/>
                </a:lnTo>
                <a:lnTo>
                  <a:pt x="1187" y="921768"/>
                </a:lnTo>
                <a:lnTo>
                  <a:pt x="0" y="970191"/>
                </a:lnTo>
                <a:lnTo>
                  <a:pt x="1187" y="1018613"/>
                </a:lnTo>
                <a:lnTo>
                  <a:pt x="4712" y="1066421"/>
                </a:lnTo>
                <a:lnTo>
                  <a:pt x="10519" y="1113560"/>
                </a:lnTo>
                <a:lnTo>
                  <a:pt x="18553" y="1159972"/>
                </a:lnTo>
                <a:lnTo>
                  <a:pt x="28757" y="1205603"/>
                </a:lnTo>
                <a:lnTo>
                  <a:pt x="41077" y="1250397"/>
                </a:lnTo>
                <a:lnTo>
                  <a:pt x="55457" y="1294299"/>
                </a:lnTo>
                <a:lnTo>
                  <a:pt x="71841" y="1337253"/>
                </a:lnTo>
                <a:lnTo>
                  <a:pt x="90173" y="1379203"/>
                </a:lnTo>
                <a:lnTo>
                  <a:pt x="110399" y="1420094"/>
                </a:lnTo>
                <a:lnTo>
                  <a:pt x="132461" y="1459870"/>
                </a:lnTo>
                <a:lnTo>
                  <a:pt x="156306" y="1498475"/>
                </a:lnTo>
                <a:lnTo>
                  <a:pt x="181877" y="1535855"/>
                </a:lnTo>
                <a:lnTo>
                  <a:pt x="209119" y="1571953"/>
                </a:lnTo>
                <a:lnTo>
                  <a:pt x="237975" y="1606714"/>
                </a:lnTo>
                <a:lnTo>
                  <a:pt x="268391" y="1640083"/>
                </a:lnTo>
                <a:lnTo>
                  <a:pt x="300311" y="1672003"/>
                </a:lnTo>
                <a:lnTo>
                  <a:pt x="333680" y="1702419"/>
                </a:lnTo>
                <a:lnTo>
                  <a:pt x="368441" y="1731275"/>
                </a:lnTo>
                <a:lnTo>
                  <a:pt x="404539" y="1758517"/>
                </a:lnTo>
                <a:lnTo>
                  <a:pt x="441919" y="1784088"/>
                </a:lnTo>
                <a:lnTo>
                  <a:pt x="480524" y="1807932"/>
                </a:lnTo>
                <a:lnTo>
                  <a:pt x="520300" y="1829995"/>
                </a:lnTo>
                <a:lnTo>
                  <a:pt x="561191" y="1850221"/>
                </a:lnTo>
                <a:lnTo>
                  <a:pt x="603141" y="1868553"/>
                </a:lnTo>
                <a:lnTo>
                  <a:pt x="646095" y="1884937"/>
                </a:lnTo>
                <a:lnTo>
                  <a:pt x="689997" y="1899317"/>
                </a:lnTo>
                <a:lnTo>
                  <a:pt x="734791" y="1911637"/>
                </a:lnTo>
                <a:lnTo>
                  <a:pt x="780422" y="1921841"/>
                </a:lnTo>
                <a:lnTo>
                  <a:pt x="826834" y="1929875"/>
                </a:lnTo>
                <a:lnTo>
                  <a:pt x="873972" y="1935682"/>
                </a:lnTo>
                <a:lnTo>
                  <a:pt x="921781" y="1939207"/>
                </a:lnTo>
                <a:lnTo>
                  <a:pt x="970203" y="1940394"/>
                </a:lnTo>
                <a:lnTo>
                  <a:pt x="1018626" y="1939207"/>
                </a:lnTo>
                <a:lnTo>
                  <a:pt x="1066434" y="1935682"/>
                </a:lnTo>
                <a:lnTo>
                  <a:pt x="1113572" y="1929875"/>
                </a:lnTo>
                <a:lnTo>
                  <a:pt x="1159985" y="1921841"/>
                </a:lnTo>
                <a:lnTo>
                  <a:pt x="1205616" y="1911637"/>
                </a:lnTo>
                <a:lnTo>
                  <a:pt x="1250410" y="1899317"/>
                </a:lnTo>
                <a:lnTo>
                  <a:pt x="1294312" y="1884937"/>
                </a:lnTo>
                <a:lnTo>
                  <a:pt x="1337265" y="1868553"/>
                </a:lnTo>
                <a:lnTo>
                  <a:pt x="1379215" y="1850221"/>
                </a:lnTo>
                <a:lnTo>
                  <a:pt x="1420106" y="1829995"/>
                </a:lnTo>
                <a:lnTo>
                  <a:pt x="1459882" y="1807932"/>
                </a:lnTo>
                <a:lnTo>
                  <a:pt x="1498488" y="1784088"/>
                </a:lnTo>
                <a:lnTo>
                  <a:pt x="1535868" y="1758517"/>
                </a:lnTo>
                <a:lnTo>
                  <a:pt x="1571966" y="1731275"/>
                </a:lnTo>
                <a:lnTo>
                  <a:pt x="1606727" y="1702419"/>
                </a:lnTo>
                <a:lnTo>
                  <a:pt x="1640095" y="1672003"/>
                </a:lnTo>
                <a:lnTo>
                  <a:pt x="1672015" y="1640083"/>
                </a:lnTo>
                <a:lnTo>
                  <a:pt x="1702431" y="1606714"/>
                </a:lnTo>
                <a:lnTo>
                  <a:pt x="1731288" y="1571953"/>
                </a:lnTo>
                <a:lnTo>
                  <a:pt x="1758530" y="1535855"/>
                </a:lnTo>
                <a:lnTo>
                  <a:pt x="1784100" y="1498475"/>
                </a:lnTo>
                <a:lnTo>
                  <a:pt x="1807945" y="1459870"/>
                </a:lnTo>
                <a:lnTo>
                  <a:pt x="1830008" y="1420094"/>
                </a:lnTo>
                <a:lnTo>
                  <a:pt x="1850233" y="1379203"/>
                </a:lnTo>
                <a:lnTo>
                  <a:pt x="1868566" y="1337253"/>
                </a:lnTo>
                <a:lnTo>
                  <a:pt x="1884950" y="1294299"/>
                </a:lnTo>
                <a:lnTo>
                  <a:pt x="1899329" y="1250397"/>
                </a:lnTo>
                <a:lnTo>
                  <a:pt x="1911649" y="1205603"/>
                </a:lnTo>
                <a:lnTo>
                  <a:pt x="1921854" y="1159972"/>
                </a:lnTo>
                <a:lnTo>
                  <a:pt x="1929888" y="1113560"/>
                </a:lnTo>
                <a:lnTo>
                  <a:pt x="1935695" y="1066421"/>
                </a:lnTo>
                <a:lnTo>
                  <a:pt x="1939220" y="1018613"/>
                </a:lnTo>
                <a:lnTo>
                  <a:pt x="1940407" y="970191"/>
                </a:lnTo>
                <a:lnTo>
                  <a:pt x="1939220" y="921768"/>
                </a:lnTo>
                <a:lnTo>
                  <a:pt x="1935695" y="873960"/>
                </a:lnTo>
                <a:lnTo>
                  <a:pt x="1929888" y="826822"/>
                </a:lnTo>
                <a:lnTo>
                  <a:pt x="1921854" y="780410"/>
                </a:lnTo>
                <a:lnTo>
                  <a:pt x="1911649" y="734779"/>
                </a:lnTo>
                <a:lnTo>
                  <a:pt x="1899329" y="689985"/>
                </a:lnTo>
                <a:lnTo>
                  <a:pt x="1884950" y="646084"/>
                </a:lnTo>
                <a:lnTo>
                  <a:pt x="1868566" y="603130"/>
                </a:lnTo>
                <a:lnTo>
                  <a:pt x="1850233" y="561181"/>
                </a:lnTo>
                <a:lnTo>
                  <a:pt x="1830008" y="520290"/>
                </a:lnTo>
                <a:lnTo>
                  <a:pt x="1807945" y="480515"/>
                </a:lnTo>
                <a:lnTo>
                  <a:pt x="1784100" y="441910"/>
                </a:lnTo>
                <a:lnTo>
                  <a:pt x="1758530" y="404530"/>
                </a:lnTo>
                <a:lnTo>
                  <a:pt x="1731288" y="368433"/>
                </a:lnTo>
                <a:lnTo>
                  <a:pt x="1702431" y="333672"/>
                </a:lnTo>
                <a:lnTo>
                  <a:pt x="1672015" y="300305"/>
                </a:lnTo>
                <a:lnTo>
                  <a:pt x="1640095" y="268385"/>
                </a:lnTo>
                <a:lnTo>
                  <a:pt x="1606727" y="237970"/>
                </a:lnTo>
                <a:lnTo>
                  <a:pt x="1571966" y="209114"/>
                </a:lnTo>
                <a:lnTo>
                  <a:pt x="1535868" y="181873"/>
                </a:lnTo>
                <a:lnTo>
                  <a:pt x="1498488" y="156302"/>
                </a:lnTo>
                <a:lnTo>
                  <a:pt x="1459882" y="132458"/>
                </a:lnTo>
                <a:lnTo>
                  <a:pt x="1420106" y="110396"/>
                </a:lnTo>
                <a:lnTo>
                  <a:pt x="1379215" y="90171"/>
                </a:lnTo>
                <a:lnTo>
                  <a:pt x="1337265" y="71839"/>
                </a:lnTo>
                <a:lnTo>
                  <a:pt x="1294312" y="55455"/>
                </a:lnTo>
                <a:lnTo>
                  <a:pt x="1250410" y="41076"/>
                </a:lnTo>
                <a:lnTo>
                  <a:pt x="1205616" y="28757"/>
                </a:lnTo>
                <a:lnTo>
                  <a:pt x="1159985" y="18552"/>
                </a:lnTo>
                <a:lnTo>
                  <a:pt x="1113572" y="10519"/>
                </a:lnTo>
                <a:lnTo>
                  <a:pt x="1066434" y="4712"/>
                </a:lnTo>
                <a:lnTo>
                  <a:pt x="1018626" y="1187"/>
                </a:lnTo>
                <a:lnTo>
                  <a:pt x="970203" y="0"/>
                </a:lnTo>
                <a:close/>
              </a:path>
            </a:pathLst>
          </a:custGeom>
          <a:solidFill>
            <a:schemeClr val="accent3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6">
            <a:extLst>
              <a:ext uri="{FF2B5EF4-FFF2-40B4-BE49-F238E27FC236}">
                <a16:creationId xmlns:a16="http://schemas.microsoft.com/office/drawing/2014/main" id="{87E685EB-6C1D-F7FB-0654-C0E000CA5B8C}"/>
              </a:ext>
            </a:extLst>
          </p:cNvPr>
          <p:cNvSpPr txBox="1"/>
          <p:nvPr/>
        </p:nvSpPr>
        <p:spPr>
          <a:xfrm>
            <a:off x="530237" y="4320410"/>
            <a:ext cx="1892948" cy="1223925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065" marR="5080" algn="ctr" rtl="0">
              <a:lnSpc>
                <a:spcPct val="110000"/>
              </a:lnSpc>
              <a:spcBef>
                <a:spcPts val="200"/>
              </a:spcBef>
            </a:pPr>
            <a:r>
              <a:rPr lang="en-gb" sz="1400" spc="-10">
                <a:latin typeface="+mj-lt"/>
                <a:ea typeface="Calmetta XBold" panose="020B0803020203030204" pitchFamily="34" charset="0"/>
                <a:cs typeface="Calmetta XBold" panose="020B0803020203030204" pitchFamily="34" charset="0"/>
              </a:rPr>
              <a:t>Re</a:t>
            </a:r>
            <a:r>
              <a:rPr lang="en-gb" sz="1400" b="0" i="0" u="none" spc="-10" baseline="0">
                <a:latin typeface="+mj-lt"/>
                <a:ea typeface="Calmetta XBold" panose="020B0803020203030204" pitchFamily="34" charset="0"/>
                <a:cs typeface="Calmetta XBold" panose="020B0803020203030204" pitchFamily="34" charset="0"/>
              </a:rPr>
              <a:t>commendation:</a:t>
            </a:r>
          </a:p>
          <a:p>
            <a:pPr marL="12065" marR="5080" algn="ctr" rtl="0">
              <a:lnSpc>
                <a:spcPct val="110000"/>
              </a:lnSpc>
              <a:spcBef>
                <a:spcPts val="200"/>
              </a:spcBef>
            </a:pPr>
            <a:r>
              <a:rPr lang="en-gb" sz="1400" b="0" i="0" u="none" spc="-10" baseline="0">
                <a:ea typeface="Calmetta XBold" panose="020B0803020203030204" pitchFamily="34" charset="0"/>
                <a:cs typeface="Calmetta XBold" panose="020B0803020203030204" pitchFamily="34" charset="0"/>
              </a:rPr>
              <a:t>To make sure that theft is covered by the insurance, add a lock worth €49 or more to the quotation.</a:t>
            </a:r>
            <a:endParaRPr sz="1400">
              <a:ea typeface="Calmetta XBold" panose="020B0803020203030204" pitchFamily="34" charset="0"/>
              <a:cs typeface="Calmetta XBold" panose="020B0803020203030204" pitchFamily="34" charset="0"/>
            </a:endParaRPr>
          </a:p>
        </p:txBody>
      </p:sp>
      <p:sp>
        <p:nvSpPr>
          <p:cNvPr id="13" name="Vertikaler Textplatzhalter 1">
            <a:extLst>
              <a:ext uri="{FF2B5EF4-FFF2-40B4-BE49-F238E27FC236}">
                <a16:creationId xmlns:a16="http://schemas.microsoft.com/office/drawing/2014/main" id="{9160EECA-A892-7FCB-C038-152A8557B609}"/>
              </a:ext>
            </a:extLst>
          </p:cNvPr>
          <p:cNvSpPr txBox="1">
            <a:spLocks/>
          </p:cNvSpPr>
          <p:nvPr/>
        </p:nvSpPr>
        <p:spPr>
          <a:xfrm>
            <a:off x="8027988" y="323851"/>
            <a:ext cx="3095623" cy="1462504"/>
          </a:xfrm>
          <a:prstGeom prst="rect">
            <a:avLst/>
          </a:prstGeom>
        </p:spPr>
        <p:txBody>
          <a:bodyPr vert="horz" lIns="0" tIns="0" rIns="0" bIns="0" rtlCol="0" anchor="t" anchorCtr="0">
            <a:noAutofit/>
          </a:bodyPr>
          <a:lstStyle>
            <a:lvl1pPr marL="0" indent="0" algn="l" defTabSz="324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2300"/>
              </a:spcAft>
              <a:buFont typeface="Arial" panose="020B0604020202020204" pitchFamily="34" charset="0"/>
              <a:buNone/>
              <a:defRPr sz="33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4000" indent="-324000" algn="l" defTabSz="3240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2000" indent="-324000" algn="l" defTabSz="324000" rtl="0" eaLnBrk="1" latinLnBrk="0" hangingPunct="1">
              <a:lnSpc>
                <a:spcPct val="11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19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0" indent="0" algn="l" defTabSz="3240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None/>
              <a:defRPr sz="1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4000" indent="-32400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48000" indent="-324000" algn="l" defTabSz="324000" rtl="0" eaLnBrk="1" latinLnBrk="0" hangingPunct="1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6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972000" indent="-32400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324000" rtl="0" eaLnBrk="1" latinLnBrk="0" hangingPunct="1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0" indent="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 rtl="0">
              <a:spcBef>
                <a:spcPts val="600"/>
              </a:spcBef>
            </a:pPr>
            <a:r>
              <a:rPr lang="en-gb" b="0" i="0" u="none" baseline="0"/>
              <a:t>Better safe than sorry</a:t>
            </a:r>
            <a:endParaRPr lang="en-gb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02979073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46751F-0DF2-648D-A316-8D0F1D76201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2">
            <a:extLst>
              <a:ext uri="{FF2B5EF4-FFF2-40B4-BE49-F238E27FC236}">
                <a16:creationId xmlns:a16="http://schemas.microsoft.com/office/drawing/2014/main" id="{C0A88DC8-9B85-8E68-5E73-258EEDD5C95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8" y="323850"/>
            <a:ext cx="10728325" cy="1082040"/>
          </a:xfrm>
        </p:spPr>
        <p:txBody>
          <a:bodyPr/>
          <a:lstStyle/>
          <a:p>
            <a:pPr algn="l" rtl="0"/>
            <a:r>
              <a:rPr lang="en-gb" b="0" i="0" u="none" baseline="0"/>
              <a:t>JobRad</a:t>
            </a:r>
            <a:r>
              <a:rPr lang="en-GB" b="0" i="0" u="none" baseline="30000"/>
              <a:t>®</a:t>
            </a:r>
            <a:r>
              <a:rPr lang="en-gb" b="0" i="0" u="none" baseline="0"/>
              <a:t> </a:t>
            </a:r>
            <a:r>
              <a:rPr lang="de-DE" b="0" i="0" u="none" baseline="0" err="1"/>
              <a:t>service</a:t>
            </a:r>
            <a:r>
              <a:rPr lang="de-DE" b="0" i="0" u="none" baseline="0"/>
              <a:t> </a:t>
            </a:r>
            <a:r>
              <a:rPr lang="de-DE" b="0" i="0" u="none" baseline="0" err="1"/>
              <a:t>packages</a:t>
            </a:r>
            <a:endParaRPr lang="en-gb" b="0" i="0" u="none" baseline="0"/>
          </a:p>
        </p:txBody>
      </p:sp>
      <p:sp>
        <p:nvSpPr>
          <p:cNvPr id="2" name="object 50">
            <a:extLst>
              <a:ext uri="{FF2B5EF4-FFF2-40B4-BE49-F238E27FC236}">
                <a16:creationId xmlns:a16="http://schemas.microsoft.com/office/drawing/2014/main" id="{E90FD0F8-5687-C5ED-63A7-075A42DBA869}"/>
              </a:ext>
            </a:extLst>
          </p:cNvPr>
          <p:cNvSpPr txBox="1"/>
          <p:nvPr/>
        </p:nvSpPr>
        <p:spPr>
          <a:xfrm>
            <a:off x="424236" y="5898795"/>
            <a:ext cx="1689351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10"/>
              </a:spcBef>
            </a:pPr>
            <a:r>
              <a:rPr sz="1000">
                <a:solidFill>
                  <a:srgbClr val="2B373D"/>
                </a:solidFill>
                <a:latin typeface="Calmetta" panose="020B0603020203030204" pitchFamily="34" charset="0"/>
                <a:ea typeface="Calmetta" panose="020B0603020203030204" pitchFamily="34" charset="0"/>
                <a:cs typeface="Calmetta" panose="020B0603020203030204" pitchFamily="34" charset="0"/>
              </a:rPr>
              <a:t>*</a:t>
            </a:r>
            <a:r>
              <a:rPr sz="1000" spc="-15">
                <a:solidFill>
                  <a:srgbClr val="2B373D"/>
                </a:solidFill>
                <a:latin typeface="Calmetta" panose="020B0603020203030204" pitchFamily="34" charset="0"/>
                <a:ea typeface="Calmetta" panose="020B0603020203030204" pitchFamily="34" charset="0"/>
                <a:cs typeface="Calmetta" panose="020B0603020203030204" pitchFamily="34" charset="0"/>
              </a:rPr>
              <a:t> </a:t>
            </a:r>
            <a:r>
              <a:rPr lang="de-DE" sz="1000">
                <a:solidFill>
                  <a:srgbClr val="2B373D"/>
                </a:solidFill>
                <a:latin typeface="Calmetta" panose="020B0603020203030204" pitchFamily="34" charset="0"/>
                <a:ea typeface="Calmetta" panose="020B0603020203030204" pitchFamily="34" charset="0"/>
                <a:cs typeface="Calmetta" panose="020B0603020203030204" pitchFamily="34" charset="0"/>
              </a:rPr>
              <a:t>plus VAT</a:t>
            </a:r>
            <a:endParaRPr sz="1000">
              <a:solidFill>
                <a:srgbClr val="2B373D"/>
              </a:solidFill>
              <a:latin typeface="Calmetta" panose="020B0603020203030204" pitchFamily="34" charset="0"/>
              <a:ea typeface="Calmetta" panose="020B0603020203030204" pitchFamily="34" charset="0"/>
              <a:cs typeface="Calmetta" panose="020B0603020203030204" pitchFamily="34" charset="0"/>
            </a:endParaRPr>
          </a:p>
        </p:txBody>
      </p:sp>
      <p:grpSp>
        <p:nvGrpSpPr>
          <p:cNvPr id="3" name="Gruppieren 2">
            <a:extLst>
              <a:ext uri="{FF2B5EF4-FFF2-40B4-BE49-F238E27FC236}">
                <a16:creationId xmlns:a16="http://schemas.microsoft.com/office/drawing/2014/main" id="{58ED3B19-A93F-8336-6E2A-99A7ADF1ADAD}"/>
              </a:ext>
            </a:extLst>
          </p:cNvPr>
          <p:cNvGrpSpPr/>
          <p:nvPr/>
        </p:nvGrpSpPr>
        <p:grpSpPr>
          <a:xfrm>
            <a:off x="4118868" y="1807199"/>
            <a:ext cx="3279600" cy="3874251"/>
            <a:chOff x="4118868" y="1807199"/>
            <a:chExt cx="3279600" cy="3874251"/>
          </a:xfrm>
        </p:grpSpPr>
        <p:sp>
          <p:nvSpPr>
            <p:cNvPr id="12" name="Rechteck 11">
              <a:extLst>
                <a:ext uri="{FF2B5EF4-FFF2-40B4-BE49-F238E27FC236}">
                  <a16:creationId xmlns:a16="http://schemas.microsoft.com/office/drawing/2014/main" id="{DA104F89-8C2C-E695-7996-49437F4D3284}"/>
                </a:ext>
              </a:extLst>
            </p:cNvPr>
            <p:cNvSpPr/>
            <p:nvPr/>
          </p:nvSpPr>
          <p:spPr>
            <a:xfrm>
              <a:off x="4118868" y="1807199"/>
              <a:ext cx="3279600" cy="3874251"/>
            </a:xfrm>
            <a:prstGeom prst="rect">
              <a:avLst/>
            </a:prstGeom>
            <a:solidFill>
              <a:schemeClr val="accent3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44000" rIns="108000" bIns="72000" rtlCol="0" anchor="t"/>
            <a:lstStyle/>
            <a:p>
              <a:r>
                <a:rPr lang="de-DE" sz="1000">
                  <a:solidFill>
                    <a:schemeClr val="tx1"/>
                  </a:solidFill>
                </a:rPr>
                <a:t>JobRad</a:t>
              </a:r>
              <a:r>
                <a:rPr lang="de-DE" sz="1000" baseline="30000">
                  <a:solidFill>
                    <a:schemeClr val="tx1"/>
                  </a:solidFill>
                </a:rPr>
                <a:t>® </a:t>
              </a:r>
              <a:r>
                <a:rPr lang="de-DE" sz="1000" err="1">
                  <a:solidFill>
                    <a:schemeClr val="tx1"/>
                  </a:solidFill>
                </a:rPr>
                <a:t>service</a:t>
              </a:r>
              <a:r>
                <a:rPr lang="de-DE" sz="1000">
                  <a:solidFill>
                    <a:schemeClr val="tx1"/>
                  </a:solidFill>
                </a:rPr>
                <a:t> </a:t>
              </a:r>
              <a:r>
                <a:rPr lang="de-DE" sz="1000" err="1">
                  <a:solidFill>
                    <a:schemeClr val="tx1"/>
                  </a:solidFill>
                </a:rPr>
                <a:t>package</a:t>
              </a:r>
              <a:endParaRPr lang="de-DE" sz="1000">
                <a:solidFill>
                  <a:schemeClr val="tx1"/>
                </a:solidFill>
              </a:endParaRPr>
            </a:p>
            <a:p>
              <a:pPr>
                <a:spcAft>
                  <a:spcPts val="1800"/>
                </a:spcAft>
              </a:pPr>
              <a:r>
                <a:rPr lang="de-DE" sz="3200" b="1">
                  <a:solidFill>
                    <a:schemeClr val="tx1"/>
                  </a:solidFill>
                  <a:latin typeface="+mn-lt"/>
                </a:rPr>
                <a:t>Komfort</a:t>
              </a:r>
            </a:p>
            <a:p>
              <a:r>
                <a:rPr lang="de-DE" sz="1400" err="1">
                  <a:solidFill>
                    <a:schemeClr val="tx1"/>
                  </a:solidFill>
                  <a:latin typeface="+mn-lt"/>
                </a:rPr>
                <a:t>Capped</a:t>
              </a:r>
              <a:r>
                <a:rPr lang="de-DE" sz="1400">
                  <a:solidFill>
                    <a:schemeClr val="tx1"/>
                  </a:solidFill>
                  <a:latin typeface="+mn-lt"/>
                </a:rPr>
                <a:t> </a:t>
              </a:r>
              <a:r>
                <a:rPr lang="de-DE" sz="1400" err="1">
                  <a:solidFill>
                    <a:schemeClr val="tx1"/>
                  </a:solidFill>
                  <a:latin typeface="+mn-lt"/>
                </a:rPr>
                <a:t>costs</a:t>
              </a:r>
              <a:r>
                <a:rPr lang="de-DE" sz="1400">
                  <a:solidFill>
                    <a:schemeClr val="tx1"/>
                  </a:solidFill>
                  <a:latin typeface="+mn-lt"/>
                </a:rPr>
                <a:t> for </a:t>
              </a:r>
              <a:r>
                <a:rPr lang="de-DE" sz="1400" err="1">
                  <a:solidFill>
                    <a:schemeClr val="tx1"/>
                  </a:solidFill>
                  <a:latin typeface="+mn-lt"/>
                </a:rPr>
                <a:t>repairs</a:t>
              </a:r>
              <a:r>
                <a:rPr lang="de-DE" sz="1400">
                  <a:solidFill>
                    <a:schemeClr val="tx1"/>
                  </a:solidFill>
                  <a:latin typeface="+mn-lt"/>
                </a:rPr>
                <a:t> and </a:t>
              </a:r>
              <a:r>
                <a:rPr lang="de-DE" sz="1400" err="1">
                  <a:solidFill>
                    <a:schemeClr val="tx1"/>
                  </a:solidFill>
                  <a:latin typeface="+mn-lt"/>
                </a:rPr>
                <a:t>replacement</a:t>
              </a:r>
              <a:r>
                <a:rPr lang="de-DE" sz="1400">
                  <a:solidFill>
                    <a:schemeClr val="tx1"/>
                  </a:solidFill>
                  <a:latin typeface="+mn-lt"/>
                </a:rPr>
                <a:t> of </a:t>
              </a:r>
              <a:r>
                <a:rPr lang="de-DE" sz="1400" err="1">
                  <a:solidFill>
                    <a:schemeClr val="tx1"/>
                  </a:solidFill>
                  <a:latin typeface="+mn-lt"/>
                </a:rPr>
                <a:t>wear</a:t>
              </a:r>
              <a:r>
                <a:rPr lang="de-DE" sz="1400">
                  <a:solidFill>
                    <a:schemeClr val="tx1"/>
                  </a:solidFill>
                  <a:latin typeface="+mn-lt"/>
                </a:rPr>
                <a:t> </a:t>
              </a:r>
              <a:r>
                <a:rPr lang="de-DE" sz="1400" err="1">
                  <a:solidFill>
                    <a:schemeClr val="tx1"/>
                  </a:solidFill>
                  <a:latin typeface="+mn-lt"/>
                </a:rPr>
                <a:t>parts</a:t>
              </a:r>
              <a:r>
                <a:rPr lang="de-DE" sz="1400">
                  <a:solidFill>
                    <a:schemeClr val="tx1"/>
                  </a:solidFill>
                  <a:latin typeface="+mn-lt"/>
                </a:rPr>
                <a:t> – </a:t>
              </a:r>
              <a:r>
                <a:rPr lang="de-DE" sz="1400" err="1">
                  <a:solidFill>
                    <a:schemeClr val="tx1"/>
                  </a:solidFill>
                  <a:latin typeface="+mn-lt"/>
                </a:rPr>
                <a:t>with</a:t>
              </a:r>
              <a:r>
                <a:rPr lang="de-DE" sz="1400">
                  <a:solidFill>
                    <a:schemeClr val="tx1"/>
                  </a:solidFill>
                  <a:latin typeface="+mn-lt"/>
                </a:rPr>
                <a:t> </a:t>
              </a:r>
              <a:r>
                <a:rPr lang="de-DE" sz="1400" err="1">
                  <a:solidFill>
                    <a:schemeClr val="tx1"/>
                  </a:solidFill>
                  <a:latin typeface="+mn-lt"/>
                </a:rPr>
                <a:t>budgets</a:t>
              </a:r>
              <a:r>
                <a:rPr lang="de-DE" sz="1400">
                  <a:solidFill>
                    <a:schemeClr val="tx1"/>
                  </a:solidFill>
                  <a:latin typeface="+mn-lt"/>
                </a:rPr>
                <a:t> of </a:t>
              </a:r>
              <a:r>
                <a:rPr lang="de-DE" sz="1400" err="1">
                  <a:solidFill>
                    <a:schemeClr val="tx1"/>
                  </a:solidFill>
                  <a:latin typeface="+mn-lt"/>
                </a:rPr>
                <a:t>up</a:t>
              </a:r>
              <a:r>
                <a:rPr lang="de-DE" sz="1400">
                  <a:solidFill>
                    <a:schemeClr val="tx1"/>
                  </a:solidFill>
                  <a:latin typeface="+mn-lt"/>
                </a:rPr>
                <a:t> to </a:t>
              </a:r>
            </a:p>
            <a:p>
              <a:r>
                <a:rPr lang="de-DE" sz="1400">
                  <a:solidFill>
                    <a:schemeClr val="tx1"/>
                  </a:solidFill>
                  <a:latin typeface="+mn-lt"/>
                </a:rPr>
                <a:t>€840, </a:t>
              </a:r>
              <a:r>
                <a:rPr lang="de-DE" sz="1400" err="1">
                  <a:solidFill>
                    <a:schemeClr val="tx1"/>
                  </a:solidFill>
                  <a:latin typeface="+mn-lt"/>
                </a:rPr>
                <a:t>depending</a:t>
              </a:r>
              <a:r>
                <a:rPr lang="de-DE" sz="1400">
                  <a:solidFill>
                    <a:schemeClr val="tx1"/>
                  </a:solidFill>
                  <a:latin typeface="+mn-lt"/>
                </a:rPr>
                <a:t> on the type of bike.</a:t>
              </a:r>
            </a:p>
            <a:p>
              <a:endParaRPr lang="de-DE" sz="2400">
                <a:solidFill>
                  <a:schemeClr val="tx1"/>
                </a:solidFill>
                <a:latin typeface="+mn-lt"/>
              </a:endParaRPr>
            </a:p>
          </p:txBody>
        </p:sp>
        <p:grpSp>
          <p:nvGrpSpPr>
            <p:cNvPr id="13" name="Gruppieren 12">
              <a:extLst>
                <a:ext uri="{FF2B5EF4-FFF2-40B4-BE49-F238E27FC236}">
                  <a16:creationId xmlns:a16="http://schemas.microsoft.com/office/drawing/2014/main" id="{3BC7DC60-0891-0E33-A4E4-E9C122CC938D}"/>
                </a:ext>
              </a:extLst>
            </p:cNvPr>
            <p:cNvGrpSpPr/>
            <p:nvPr/>
          </p:nvGrpSpPr>
          <p:grpSpPr>
            <a:xfrm>
              <a:off x="5947461" y="4205920"/>
              <a:ext cx="1293541" cy="1293541"/>
              <a:chOff x="5123197" y="4751815"/>
              <a:chExt cx="1293541" cy="1293541"/>
            </a:xfrm>
          </p:grpSpPr>
          <p:sp>
            <p:nvSpPr>
              <p:cNvPr id="14" name="Oval 13">
                <a:extLst>
                  <a:ext uri="{FF2B5EF4-FFF2-40B4-BE49-F238E27FC236}">
                    <a16:creationId xmlns:a16="http://schemas.microsoft.com/office/drawing/2014/main" id="{37221891-8FDA-2E6A-3A78-F70FBD9E24BB}"/>
                  </a:ext>
                </a:extLst>
              </p:cNvPr>
              <p:cNvSpPr/>
              <p:nvPr/>
            </p:nvSpPr>
            <p:spPr>
              <a:xfrm>
                <a:off x="5123197" y="4751815"/>
                <a:ext cx="1293541" cy="1293541"/>
              </a:xfrm>
              <a:prstGeom prst="ellipse">
                <a:avLst/>
              </a:prstGeom>
              <a:solidFill>
                <a:schemeClr val="tx1"/>
              </a:solidFill>
              <a:ln w="635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de-DE" sz="100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15" name="Textfeld 14">
                <a:extLst>
                  <a:ext uri="{FF2B5EF4-FFF2-40B4-BE49-F238E27FC236}">
                    <a16:creationId xmlns:a16="http://schemas.microsoft.com/office/drawing/2014/main" id="{F751113E-BECB-B5B2-3565-1269CFC40395}"/>
                  </a:ext>
                </a:extLst>
              </p:cNvPr>
              <p:cNvSpPr txBox="1"/>
              <p:nvPr/>
            </p:nvSpPr>
            <p:spPr>
              <a:xfrm>
                <a:off x="5215773" y="4982889"/>
                <a:ext cx="1087492" cy="780589"/>
              </a:xfrm>
              <a:prstGeom prst="rect">
                <a:avLst/>
              </a:prstGeom>
              <a:noFill/>
            </p:spPr>
            <p:txBody>
              <a:bodyPr wrap="square" lIns="72000" tIns="36000" rIns="72000" bIns="36000" rtlCol="0" anchor="ctr">
                <a:spAutoFit/>
              </a:bodyPr>
              <a:lstStyle/>
              <a:p>
                <a:pPr algn="ctr"/>
                <a:r>
                  <a:rPr lang="de-DE" sz="1200" err="1">
                    <a:solidFill>
                      <a:schemeClr val="bg1"/>
                    </a:solidFill>
                  </a:rPr>
                  <a:t>from</a:t>
                </a:r>
                <a:r>
                  <a:rPr lang="de-DE" sz="1400">
                    <a:solidFill>
                      <a:schemeClr val="bg1"/>
                    </a:solidFill>
                  </a:rPr>
                  <a:t> </a:t>
                </a:r>
              </a:p>
              <a:p>
                <a:pPr algn="ctr"/>
                <a:r>
                  <a:rPr lang="de-DE" sz="2000" b="1">
                    <a:solidFill>
                      <a:schemeClr val="bg1"/>
                    </a:solidFill>
                  </a:rPr>
                  <a:t>€10.90</a:t>
                </a:r>
              </a:p>
              <a:p>
                <a:pPr algn="ctr"/>
                <a:r>
                  <a:rPr lang="de-DE" sz="1200">
                    <a:solidFill>
                      <a:schemeClr val="bg1"/>
                    </a:solidFill>
                  </a:rPr>
                  <a:t>per </a:t>
                </a:r>
                <a:r>
                  <a:rPr lang="de-DE" sz="1200" err="1">
                    <a:solidFill>
                      <a:schemeClr val="bg1"/>
                    </a:solidFill>
                  </a:rPr>
                  <a:t>month</a:t>
                </a:r>
                <a:r>
                  <a:rPr lang="de-DE" sz="1200" baseline="30000">
                    <a:solidFill>
                      <a:schemeClr val="bg1"/>
                    </a:solidFill>
                  </a:rPr>
                  <a:t>*</a:t>
                </a:r>
              </a:p>
            </p:txBody>
          </p:sp>
        </p:grpSp>
      </p:grp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3C3B7390-3E19-E70D-582E-B42B6F77E0ED}"/>
              </a:ext>
            </a:extLst>
          </p:cNvPr>
          <p:cNvGrpSpPr/>
          <p:nvPr/>
        </p:nvGrpSpPr>
        <p:grpSpPr>
          <a:xfrm>
            <a:off x="7853252" y="1807199"/>
            <a:ext cx="3279600" cy="3874251"/>
            <a:chOff x="7853252" y="1807199"/>
            <a:chExt cx="3279600" cy="3874251"/>
          </a:xfrm>
        </p:grpSpPr>
        <p:sp>
          <p:nvSpPr>
            <p:cNvPr id="17" name="Rechteck 16">
              <a:extLst>
                <a:ext uri="{FF2B5EF4-FFF2-40B4-BE49-F238E27FC236}">
                  <a16:creationId xmlns:a16="http://schemas.microsoft.com/office/drawing/2014/main" id="{C1D616A3-A897-2222-D0A5-6A714933D9EE}"/>
                </a:ext>
              </a:extLst>
            </p:cNvPr>
            <p:cNvSpPr/>
            <p:nvPr/>
          </p:nvSpPr>
          <p:spPr>
            <a:xfrm>
              <a:off x="7853252" y="1807199"/>
              <a:ext cx="3279600" cy="3874251"/>
            </a:xfrm>
            <a:prstGeom prst="rect">
              <a:avLst/>
            </a:prstGeom>
            <a:solidFill>
              <a:schemeClr val="accent5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44000" rIns="108000" bIns="72000" rtlCol="0" anchor="t"/>
            <a:lstStyle/>
            <a:p>
              <a:r>
                <a:rPr lang="de-DE" sz="1000">
                  <a:solidFill>
                    <a:schemeClr val="tx1"/>
                  </a:solidFill>
                </a:rPr>
                <a:t>JobRad</a:t>
              </a:r>
              <a:r>
                <a:rPr lang="de-DE" sz="1000" baseline="30000">
                  <a:solidFill>
                    <a:schemeClr val="tx1"/>
                  </a:solidFill>
                </a:rPr>
                <a:t>®</a:t>
              </a:r>
              <a:r>
                <a:rPr lang="de-DE" sz="1000">
                  <a:solidFill>
                    <a:schemeClr val="tx1"/>
                  </a:solidFill>
                </a:rPr>
                <a:t> </a:t>
              </a:r>
              <a:r>
                <a:rPr lang="de-DE" sz="1000" err="1">
                  <a:solidFill>
                    <a:schemeClr val="tx1"/>
                  </a:solidFill>
                </a:rPr>
                <a:t>service</a:t>
              </a:r>
              <a:r>
                <a:rPr lang="de-DE" sz="1000">
                  <a:solidFill>
                    <a:schemeClr val="tx1"/>
                  </a:solidFill>
                </a:rPr>
                <a:t> </a:t>
              </a:r>
              <a:r>
                <a:rPr lang="de-DE" sz="1000" err="1">
                  <a:solidFill>
                    <a:schemeClr val="tx1"/>
                  </a:solidFill>
                </a:rPr>
                <a:t>package</a:t>
              </a:r>
              <a:endParaRPr lang="de-DE" sz="1000">
                <a:solidFill>
                  <a:schemeClr val="tx1"/>
                </a:solidFill>
              </a:endParaRPr>
            </a:p>
            <a:p>
              <a:pPr>
                <a:spcAft>
                  <a:spcPts val="1800"/>
                </a:spcAft>
              </a:pPr>
              <a:r>
                <a:rPr lang="de-DE" sz="3200" b="1">
                  <a:solidFill>
                    <a:schemeClr val="tx1"/>
                  </a:solidFill>
                  <a:latin typeface="+mn-lt"/>
                </a:rPr>
                <a:t>Unlimited</a:t>
              </a:r>
            </a:p>
            <a:p>
              <a:r>
                <a:rPr lang="de-DE" sz="1400">
                  <a:solidFill>
                    <a:schemeClr val="tx1"/>
                  </a:solidFill>
                  <a:latin typeface="+mn-lt"/>
                </a:rPr>
                <a:t>Unlimited </a:t>
              </a:r>
              <a:r>
                <a:rPr lang="de-DE" sz="1400" err="1">
                  <a:solidFill>
                    <a:schemeClr val="tx1"/>
                  </a:solidFill>
                  <a:latin typeface="+mn-lt"/>
                </a:rPr>
                <a:t>repairs</a:t>
              </a:r>
              <a:r>
                <a:rPr lang="de-DE" sz="1400">
                  <a:solidFill>
                    <a:schemeClr val="tx1"/>
                  </a:solidFill>
                  <a:latin typeface="+mn-lt"/>
                </a:rPr>
                <a:t> and </a:t>
              </a:r>
              <a:r>
                <a:rPr lang="de-DE" sz="1400" err="1">
                  <a:solidFill>
                    <a:schemeClr val="tx1"/>
                  </a:solidFill>
                  <a:latin typeface="+mn-lt"/>
                </a:rPr>
                <a:t>replacement</a:t>
              </a:r>
              <a:r>
                <a:rPr lang="de-DE" sz="1400">
                  <a:solidFill>
                    <a:schemeClr val="tx1"/>
                  </a:solidFill>
                  <a:latin typeface="+mn-lt"/>
                </a:rPr>
                <a:t> of </a:t>
              </a:r>
              <a:r>
                <a:rPr lang="de-DE" sz="1400" err="1">
                  <a:solidFill>
                    <a:schemeClr val="tx1"/>
                  </a:solidFill>
                  <a:latin typeface="+mn-lt"/>
                </a:rPr>
                <a:t>wear</a:t>
              </a:r>
              <a:r>
                <a:rPr lang="de-DE" sz="1400">
                  <a:solidFill>
                    <a:schemeClr val="tx1"/>
                  </a:solidFill>
                  <a:latin typeface="+mn-lt"/>
                </a:rPr>
                <a:t>-and-</a:t>
              </a:r>
              <a:r>
                <a:rPr lang="de-DE" sz="1400" err="1">
                  <a:solidFill>
                    <a:schemeClr val="tx1"/>
                  </a:solidFill>
                  <a:latin typeface="+mn-lt"/>
                </a:rPr>
                <a:t>tear</a:t>
              </a:r>
              <a:r>
                <a:rPr lang="de-DE" sz="1400">
                  <a:solidFill>
                    <a:schemeClr val="tx1"/>
                  </a:solidFill>
                  <a:latin typeface="+mn-lt"/>
                </a:rPr>
                <a:t> </a:t>
              </a:r>
              <a:r>
                <a:rPr lang="de-DE" sz="1400" err="1">
                  <a:solidFill>
                    <a:schemeClr val="tx1"/>
                  </a:solidFill>
                  <a:latin typeface="+mn-lt"/>
                </a:rPr>
                <a:t>parts</a:t>
              </a:r>
              <a:r>
                <a:rPr lang="de-DE" sz="1400">
                  <a:solidFill>
                    <a:schemeClr val="tx1"/>
                  </a:solidFill>
                  <a:latin typeface="+mn-lt"/>
                </a:rPr>
                <a:t> – </a:t>
              </a:r>
              <a:r>
                <a:rPr lang="de-DE" sz="1400" err="1">
                  <a:solidFill>
                    <a:schemeClr val="tx1"/>
                  </a:solidFill>
                  <a:latin typeface="+mn-lt"/>
                </a:rPr>
                <a:t>including</a:t>
              </a:r>
              <a:r>
                <a:rPr lang="de-DE" sz="1400">
                  <a:solidFill>
                    <a:schemeClr val="tx1"/>
                  </a:solidFill>
                  <a:latin typeface="+mn-lt"/>
                </a:rPr>
                <a:t> </a:t>
              </a:r>
              <a:r>
                <a:rPr lang="de-DE" sz="1400" err="1">
                  <a:solidFill>
                    <a:schemeClr val="tx1"/>
                  </a:solidFill>
                  <a:latin typeface="+mn-lt"/>
                </a:rPr>
                <a:t>battery</a:t>
              </a:r>
              <a:r>
                <a:rPr lang="de-DE" sz="1400">
                  <a:solidFill>
                    <a:schemeClr val="tx1"/>
                  </a:solidFill>
                  <a:latin typeface="+mn-lt"/>
                </a:rPr>
                <a:t> </a:t>
              </a:r>
              <a:r>
                <a:rPr lang="de-DE" sz="1400" err="1">
                  <a:solidFill>
                    <a:schemeClr val="tx1"/>
                  </a:solidFill>
                  <a:latin typeface="+mn-lt"/>
                </a:rPr>
                <a:t>wear</a:t>
              </a:r>
              <a:r>
                <a:rPr lang="de-DE" sz="1400">
                  <a:solidFill>
                    <a:schemeClr val="tx1"/>
                  </a:solidFill>
                  <a:latin typeface="+mn-lt"/>
                </a:rPr>
                <a:t> and </a:t>
              </a:r>
              <a:r>
                <a:rPr lang="de-DE" sz="1400" err="1">
                  <a:solidFill>
                    <a:schemeClr val="tx1"/>
                  </a:solidFill>
                  <a:latin typeface="+mn-lt"/>
                </a:rPr>
                <a:t>tear</a:t>
              </a:r>
              <a:r>
                <a:rPr lang="de-DE" sz="1400">
                  <a:solidFill>
                    <a:schemeClr val="tx1"/>
                  </a:solidFill>
                  <a:latin typeface="+mn-lt"/>
                </a:rPr>
                <a:t>, all fully </a:t>
              </a:r>
              <a:r>
                <a:rPr lang="de-DE" sz="1400" err="1">
                  <a:solidFill>
                    <a:schemeClr val="tx1"/>
                  </a:solidFill>
                  <a:latin typeface="+mn-lt"/>
                </a:rPr>
                <a:t>covered</a:t>
              </a:r>
              <a:r>
                <a:rPr lang="de-DE" sz="1400">
                  <a:solidFill>
                    <a:schemeClr val="tx1"/>
                  </a:solidFill>
                  <a:latin typeface="+mn-lt"/>
                </a:rPr>
                <a:t>.</a:t>
              </a:r>
            </a:p>
          </p:txBody>
        </p:sp>
        <p:grpSp>
          <p:nvGrpSpPr>
            <p:cNvPr id="18" name="Gruppieren 17">
              <a:extLst>
                <a:ext uri="{FF2B5EF4-FFF2-40B4-BE49-F238E27FC236}">
                  <a16:creationId xmlns:a16="http://schemas.microsoft.com/office/drawing/2014/main" id="{8FC93C8D-2CB4-3B9F-C418-302624729497}"/>
                </a:ext>
              </a:extLst>
            </p:cNvPr>
            <p:cNvGrpSpPr/>
            <p:nvPr/>
          </p:nvGrpSpPr>
          <p:grpSpPr>
            <a:xfrm>
              <a:off x="9680279" y="4205919"/>
              <a:ext cx="1293541" cy="1293541"/>
              <a:chOff x="9043264" y="4590391"/>
              <a:chExt cx="1293541" cy="1293541"/>
            </a:xfrm>
          </p:grpSpPr>
          <p:sp>
            <p:nvSpPr>
              <p:cNvPr id="19" name="Oval 18">
                <a:extLst>
                  <a:ext uri="{FF2B5EF4-FFF2-40B4-BE49-F238E27FC236}">
                    <a16:creationId xmlns:a16="http://schemas.microsoft.com/office/drawing/2014/main" id="{2EB145A3-C453-EBC7-7A3C-F9FFEDD9BD95}"/>
                  </a:ext>
                </a:extLst>
              </p:cNvPr>
              <p:cNvSpPr/>
              <p:nvPr/>
            </p:nvSpPr>
            <p:spPr>
              <a:xfrm>
                <a:off x="9043264" y="4590391"/>
                <a:ext cx="1293541" cy="1293541"/>
              </a:xfrm>
              <a:prstGeom prst="ellipse">
                <a:avLst/>
              </a:prstGeom>
              <a:solidFill>
                <a:schemeClr val="tx1"/>
              </a:solidFill>
              <a:ln w="63500">
                <a:noFill/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de-DE" sz="100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20" name="Textfeld 19">
                <a:extLst>
                  <a:ext uri="{FF2B5EF4-FFF2-40B4-BE49-F238E27FC236}">
                    <a16:creationId xmlns:a16="http://schemas.microsoft.com/office/drawing/2014/main" id="{E1AED7BC-A2E7-BD0D-EF11-714BD4E5D4C2}"/>
                  </a:ext>
                </a:extLst>
              </p:cNvPr>
              <p:cNvSpPr txBox="1"/>
              <p:nvPr/>
            </p:nvSpPr>
            <p:spPr>
              <a:xfrm>
                <a:off x="9135840" y="4821465"/>
                <a:ext cx="1087492" cy="780589"/>
              </a:xfrm>
              <a:prstGeom prst="rect">
                <a:avLst/>
              </a:prstGeom>
              <a:noFill/>
            </p:spPr>
            <p:txBody>
              <a:bodyPr wrap="square" lIns="72000" tIns="36000" rIns="72000" bIns="36000" rtlCol="0" anchor="ctr">
                <a:spAutoFit/>
              </a:bodyPr>
              <a:lstStyle/>
              <a:p>
                <a:pPr algn="ctr"/>
                <a:r>
                  <a:rPr lang="de-DE" sz="1200" err="1">
                    <a:solidFill>
                      <a:schemeClr val="bg1"/>
                    </a:solidFill>
                  </a:rPr>
                  <a:t>from</a:t>
                </a:r>
                <a:r>
                  <a:rPr lang="de-DE" sz="1400">
                    <a:solidFill>
                      <a:schemeClr val="bg1"/>
                    </a:solidFill>
                  </a:rPr>
                  <a:t> </a:t>
                </a:r>
              </a:p>
              <a:p>
                <a:pPr algn="ctr"/>
                <a:r>
                  <a:rPr lang="de-DE" sz="2000" b="1">
                    <a:solidFill>
                      <a:schemeClr val="bg1"/>
                    </a:solidFill>
                  </a:rPr>
                  <a:t>€19.90</a:t>
                </a:r>
              </a:p>
              <a:p>
                <a:pPr algn="ctr"/>
                <a:r>
                  <a:rPr lang="de-DE" sz="1200">
                    <a:solidFill>
                      <a:schemeClr val="bg1"/>
                    </a:solidFill>
                  </a:rPr>
                  <a:t>per </a:t>
                </a:r>
                <a:r>
                  <a:rPr lang="de-DE" sz="1200" err="1">
                    <a:solidFill>
                      <a:schemeClr val="bg1"/>
                    </a:solidFill>
                  </a:rPr>
                  <a:t>month</a:t>
                </a:r>
                <a:r>
                  <a:rPr lang="de-DE" sz="1200" baseline="30000">
                    <a:solidFill>
                      <a:schemeClr val="bg1"/>
                    </a:solidFill>
                  </a:rPr>
                  <a:t>*</a:t>
                </a:r>
              </a:p>
            </p:txBody>
          </p:sp>
        </p:grpSp>
      </p:grpSp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07F5B7B2-168B-3098-1301-A95179DDC61B}"/>
              </a:ext>
            </a:extLst>
          </p:cNvPr>
          <p:cNvGrpSpPr/>
          <p:nvPr/>
        </p:nvGrpSpPr>
        <p:grpSpPr>
          <a:xfrm>
            <a:off x="406110" y="1807199"/>
            <a:ext cx="3279600" cy="3874251"/>
            <a:chOff x="406110" y="1807199"/>
            <a:chExt cx="3279600" cy="3874251"/>
          </a:xfrm>
        </p:grpSpPr>
        <p:sp>
          <p:nvSpPr>
            <p:cNvPr id="22" name="Rechteck 21">
              <a:extLst>
                <a:ext uri="{FF2B5EF4-FFF2-40B4-BE49-F238E27FC236}">
                  <a16:creationId xmlns:a16="http://schemas.microsoft.com/office/drawing/2014/main" id="{53C88030-D453-561D-F8CF-2784E1BB3F2E}"/>
                </a:ext>
              </a:extLst>
            </p:cNvPr>
            <p:cNvSpPr/>
            <p:nvPr/>
          </p:nvSpPr>
          <p:spPr>
            <a:xfrm>
              <a:off x="406110" y="1807199"/>
              <a:ext cx="3279600" cy="3874251"/>
            </a:xfrm>
            <a:prstGeom prst="rect">
              <a:avLst/>
            </a:prstGeom>
            <a:solidFill>
              <a:schemeClr val="tx1"/>
            </a:solidFill>
            <a:ln w="3810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08000" tIns="144000" rIns="108000" bIns="0" rtlCol="0" anchor="t"/>
            <a:lstStyle/>
            <a:p>
              <a:r>
                <a:rPr lang="de-DE" sz="1000">
                  <a:solidFill>
                    <a:schemeClr val="bg1"/>
                  </a:solidFill>
                </a:rPr>
                <a:t>JobRad</a:t>
              </a:r>
              <a:r>
                <a:rPr lang="de-DE" sz="1000" baseline="30000">
                  <a:solidFill>
                    <a:schemeClr val="bg1"/>
                  </a:solidFill>
                </a:rPr>
                <a:t>®</a:t>
              </a:r>
              <a:r>
                <a:rPr lang="de-DE" sz="1000">
                  <a:solidFill>
                    <a:schemeClr val="bg1"/>
                  </a:solidFill>
                </a:rPr>
                <a:t> </a:t>
              </a:r>
              <a:r>
                <a:rPr lang="de-DE" sz="1000" err="1">
                  <a:solidFill>
                    <a:schemeClr val="bg1"/>
                  </a:solidFill>
                </a:rPr>
                <a:t>service</a:t>
              </a:r>
              <a:r>
                <a:rPr lang="de-DE" sz="1000">
                  <a:solidFill>
                    <a:schemeClr val="bg1"/>
                  </a:solidFill>
                </a:rPr>
                <a:t> </a:t>
              </a:r>
              <a:r>
                <a:rPr lang="de-DE" sz="1000" err="1">
                  <a:solidFill>
                    <a:schemeClr val="bg1"/>
                  </a:solidFill>
                </a:rPr>
                <a:t>package</a:t>
              </a:r>
              <a:endParaRPr lang="de-DE" sz="1000">
                <a:solidFill>
                  <a:schemeClr val="bg1"/>
                </a:solidFill>
              </a:endParaRPr>
            </a:p>
            <a:p>
              <a:pPr>
                <a:spcAft>
                  <a:spcPts val="1800"/>
                </a:spcAft>
              </a:pPr>
              <a:r>
                <a:rPr lang="de-DE" sz="3200" b="1">
                  <a:solidFill>
                    <a:schemeClr val="bg1"/>
                  </a:solidFill>
                  <a:latin typeface="+mn-lt"/>
                </a:rPr>
                <a:t>Basis</a:t>
              </a:r>
            </a:p>
            <a:p>
              <a:r>
                <a:rPr lang="de-DE" sz="1400">
                  <a:solidFill>
                    <a:schemeClr val="bg1"/>
                  </a:solidFill>
                  <a:latin typeface="+mn-lt"/>
                </a:rPr>
                <a:t>Annual </a:t>
              </a:r>
              <a:r>
                <a:rPr lang="de-DE" sz="1400" err="1">
                  <a:solidFill>
                    <a:schemeClr val="bg1"/>
                  </a:solidFill>
                  <a:latin typeface="+mn-lt"/>
                </a:rPr>
                <a:t>service</a:t>
              </a:r>
              <a:endParaRPr lang="de-DE" sz="3200" b="1">
                <a:solidFill>
                  <a:schemeClr val="bg1"/>
                </a:solidFill>
                <a:latin typeface="+mn-lt"/>
              </a:endParaRPr>
            </a:p>
          </p:txBody>
        </p:sp>
        <p:grpSp>
          <p:nvGrpSpPr>
            <p:cNvPr id="23" name="Gruppieren 22">
              <a:extLst>
                <a:ext uri="{FF2B5EF4-FFF2-40B4-BE49-F238E27FC236}">
                  <a16:creationId xmlns:a16="http://schemas.microsoft.com/office/drawing/2014/main" id="{1A38A8F2-6A14-0436-7C1F-134FA16653E2}"/>
                </a:ext>
              </a:extLst>
            </p:cNvPr>
            <p:cNvGrpSpPr/>
            <p:nvPr/>
          </p:nvGrpSpPr>
          <p:grpSpPr>
            <a:xfrm>
              <a:off x="2220981" y="4205920"/>
              <a:ext cx="1293542" cy="1293541"/>
              <a:chOff x="3133530" y="4751815"/>
              <a:chExt cx="1293542" cy="1293541"/>
            </a:xfrm>
          </p:grpSpPr>
          <p:sp>
            <p:nvSpPr>
              <p:cNvPr id="24" name="Oval 23">
                <a:extLst>
                  <a:ext uri="{FF2B5EF4-FFF2-40B4-BE49-F238E27FC236}">
                    <a16:creationId xmlns:a16="http://schemas.microsoft.com/office/drawing/2014/main" id="{4F920CCB-6B36-72FE-776F-49A8A3EE038F}"/>
                  </a:ext>
                </a:extLst>
              </p:cNvPr>
              <p:cNvSpPr/>
              <p:nvPr/>
            </p:nvSpPr>
            <p:spPr>
              <a:xfrm>
                <a:off x="3133531" y="4751815"/>
                <a:ext cx="1293541" cy="1293541"/>
              </a:xfrm>
              <a:prstGeom prst="ellipse">
                <a:avLst/>
              </a:prstGeom>
              <a:solidFill>
                <a:schemeClr val="tx1"/>
              </a:solidFill>
              <a:ln w="25400">
                <a:solidFill>
                  <a:schemeClr val="bg1"/>
                </a:solidFill>
              </a:ln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lIns="0" tIns="0" rIns="0" bIns="0" rtlCol="0" anchor="ctr"/>
              <a:lstStyle/>
              <a:p>
                <a:pPr algn="ctr"/>
                <a:endParaRPr lang="de-DE" sz="1000">
                  <a:solidFill>
                    <a:schemeClr val="bg1"/>
                  </a:solidFill>
                  <a:latin typeface="+mn-lt"/>
                </a:endParaRPr>
              </a:p>
            </p:txBody>
          </p:sp>
          <p:sp>
            <p:nvSpPr>
              <p:cNvPr id="25" name="Textfeld 24">
                <a:extLst>
                  <a:ext uri="{FF2B5EF4-FFF2-40B4-BE49-F238E27FC236}">
                    <a16:creationId xmlns:a16="http://schemas.microsoft.com/office/drawing/2014/main" id="{4F035798-1DF5-40C7-FE91-9E8C7E9CC00B}"/>
                  </a:ext>
                </a:extLst>
              </p:cNvPr>
              <p:cNvSpPr txBox="1"/>
              <p:nvPr/>
            </p:nvSpPr>
            <p:spPr>
              <a:xfrm>
                <a:off x="3133530" y="4982889"/>
                <a:ext cx="1293541" cy="780589"/>
              </a:xfrm>
              <a:prstGeom prst="rect">
                <a:avLst/>
              </a:prstGeom>
              <a:noFill/>
            </p:spPr>
            <p:txBody>
              <a:bodyPr wrap="square" lIns="72000" tIns="36000" rIns="72000" bIns="36000" rtlCol="0" anchor="ctr">
                <a:spAutoFit/>
              </a:bodyPr>
              <a:lstStyle/>
              <a:p>
                <a:pPr algn="ctr"/>
                <a:r>
                  <a:rPr lang="de-DE" sz="1200" err="1">
                    <a:solidFill>
                      <a:schemeClr val="bg1"/>
                    </a:solidFill>
                  </a:rPr>
                  <a:t>from</a:t>
                </a:r>
                <a:r>
                  <a:rPr lang="de-DE" sz="1400">
                    <a:solidFill>
                      <a:schemeClr val="bg1"/>
                    </a:solidFill>
                  </a:rPr>
                  <a:t> </a:t>
                </a:r>
              </a:p>
              <a:p>
                <a:pPr algn="ctr"/>
                <a:r>
                  <a:rPr lang="de-DE" sz="2000" b="1">
                    <a:solidFill>
                      <a:schemeClr val="bg1"/>
                    </a:solidFill>
                  </a:rPr>
                  <a:t>€6.90</a:t>
                </a:r>
              </a:p>
              <a:p>
                <a:pPr algn="ctr"/>
                <a:r>
                  <a:rPr lang="de-DE" sz="1200">
                    <a:solidFill>
                      <a:schemeClr val="bg1"/>
                    </a:solidFill>
                  </a:rPr>
                  <a:t>per </a:t>
                </a:r>
                <a:r>
                  <a:rPr lang="de-DE" sz="1200" err="1">
                    <a:solidFill>
                      <a:schemeClr val="bg1"/>
                    </a:solidFill>
                  </a:rPr>
                  <a:t>month</a:t>
                </a:r>
                <a:r>
                  <a:rPr lang="de-DE" sz="1200" baseline="30000">
                    <a:solidFill>
                      <a:schemeClr val="bg1"/>
                    </a:solidFill>
                  </a:rPr>
                  <a:t>*</a:t>
                </a:r>
              </a:p>
            </p:txBody>
          </p:sp>
        </p:grpSp>
      </p:grpSp>
      <p:sp>
        <p:nvSpPr>
          <p:cNvPr id="26" name="Textfeld 25">
            <a:extLst>
              <a:ext uri="{FF2B5EF4-FFF2-40B4-BE49-F238E27FC236}">
                <a16:creationId xmlns:a16="http://schemas.microsoft.com/office/drawing/2014/main" id="{768DC72C-3CD6-25C3-348B-AA451F501105}"/>
              </a:ext>
            </a:extLst>
          </p:cNvPr>
          <p:cNvSpPr txBox="1"/>
          <p:nvPr/>
        </p:nvSpPr>
        <p:spPr>
          <a:xfrm>
            <a:off x="395286" y="1319763"/>
            <a:ext cx="7004747" cy="406265"/>
          </a:xfrm>
          <a:prstGeom prst="rect">
            <a:avLst/>
          </a:prstGeom>
          <a:noFill/>
        </p:spPr>
        <p:txBody>
          <a:bodyPr wrap="square" lIns="0" tIns="0" rIns="0" bIns="0" rtlCol="0" anchor="b">
            <a:spAutoFit/>
          </a:bodyPr>
          <a:lstStyle/>
          <a:p>
            <a:pPr>
              <a:lnSpc>
                <a:spcPct val="110000"/>
              </a:lnSpc>
              <a:spcBef>
                <a:spcPts val="600"/>
              </a:spcBef>
            </a:pPr>
            <a:r>
              <a:rPr lang="de-DE" sz="1200"/>
              <a:t>Can </a:t>
            </a:r>
            <a:r>
              <a:rPr lang="de-DE" sz="1200" err="1"/>
              <a:t>be</a:t>
            </a:r>
            <a:r>
              <a:rPr lang="de-DE" sz="1200"/>
              <a:t> </a:t>
            </a:r>
            <a:r>
              <a:rPr lang="de-DE" sz="1200" err="1"/>
              <a:t>chosen</a:t>
            </a:r>
            <a:r>
              <a:rPr lang="de-DE" sz="1200"/>
              <a:t> </a:t>
            </a:r>
            <a:r>
              <a:rPr lang="de-DE" sz="1200" err="1"/>
              <a:t>freely</a:t>
            </a:r>
            <a:r>
              <a:rPr lang="de-DE" sz="1200"/>
              <a:t> </a:t>
            </a:r>
            <a:br>
              <a:rPr lang="de-DE" sz="1200"/>
            </a:br>
            <a:r>
              <a:rPr lang="de-DE" sz="1200" err="1"/>
              <a:t>depending</a:t>
            </a:r>
            <a:r>
              <a:rPr lang="de-DE" sz="1200"/>
              <a:t> on the type of bike and </a:t>
            </a:r>
            <a:r>
              <a:rPr lang="de-DE" sz="1200" err="1"/>
              <a:t>how</a:t>
            </a:r>
            <a:r>
              <a:rPr lang="de-DE" sz="1200"/>
              <a:t> it </a:t>
            </a:r>
            <a:r>
              <a:rPr lang="de-DE" sz="1200" err="1"/>
              <a:t>is</a:t>
            </a:r>
            <a:r>
              <a:rPr lang="de-DE" sz="1200"/>
              <a:t> </a:t>
            </a:r>
            <a:r>
              <a:rPr lang="de-DE" sz="1200" err="1"/>
              <a:t>used</a:t>
            </a:r>
            <a:r>
              <a:rPr lang="de-DE" sz="1200"/>
              <a:t>:</a:t>
            </a:r>
          </a:p>
        </p:txBody>
      </p:sp>
      <p:sp>
        <p:nvSpPr>
          <p:cNvPr id="27" name="Textfeld 26">
            <a:extLst>
              <a:ext uri="{FF2B5EF4-FFF2-40B4-BE49-F238E27FC236}">
                <a16:creationId xmlns:a16="http://schemas.microsoft.com/office/drawing/2014/main" id="{6D381902-68EA-9B9C-1BD1-7C58B217C6D1}"/>
              </a:ext>
            </a:extLst>
          </p:cNvPr>
          <p:cNvSpPr txBox="1"/>
          <p:nvPr/>
        </p:nvSpPr>
        <p:spPr>
          <a:xfrm>
            <a:off x="12352249" y="313048"/>
            <a:ext cx="3157302" cy="110953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l">
              <a:lnSpc>
                <a:spcPct val="110000"/>
              </a:lnSpc>
            </a:pPr>
            <a:r>
              <a:rPr lang="de-DE" sz="1100" b="1"/>
              <a:t>In allen Paketen inklusive</a:t>
            </a:r>
          </a:p>
          <a:p>
            <a:pPr marL="227013" indent="-227013" algn="l">
              <a:spcBef>
                <a:spcPts val="600"/>
              </a:spcBef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de-DE" sz="1100"/>
              <a:t>Eine Inspektion pro Vertragsjahr – mit Budgets, die genau auf die Anforderungen deines </a:t>
            </a:r>
            <a:r>
              <a:rPr lang="de-DE" sz="1100" err="1"/>
              <a:t>Radtyps</a:t>
            </a:r>
            <a:r>
              <a:rPr lang="de-DE" sz="1100"/>
              <a:t> abgestimmt sind.</a:t>
            </a:r>
          </a:p>
          <a:p>
            <a:pPr marL="227013" indent="-227013" algn="l"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de-DE" sz="1100"/>
              <a:t>JobRad</a:t>
            </a:r>
            <a:r>
              <a:rPr lang="de-DE" sz="1100" baseline="30000"/>
              <a:t>®</a:t>
            </a:r>
            <a:r>
              <a:rPr lang="de-DE" sz="1100"/>
              <a:t>-Vollkaskoversicherung inkl. Mobilitätsgarantie</a:t>
            </a:r>
          </a:p>
        </p:txBody>
      </p:sp>
      <p:sp>
        <p:nvSpPr>
          <p:cNvPr id="6" name="Textfeld 5">
            <a:extLst>
              <a:ext uri="{FF2B5EF4-FFF2-40B4-BE49-F238E27FC236}">
                <a16:creationId xmlns:a16="http://schemas.microsoft.com/office/drawing/2014/main" id="{5C7F9A4B-8C3D-6194-8443-C4F5680E1D74}"/>
              </a:ext>
            </a:extLst>
          </p:cNvPr>
          <p:cNvSpPr txBox="1"/>
          <p:nvPr/>
        </p:nvSpPr>
        <p:spPr>
          <a:xfrm>
            <a:off x="7851686" y="313048"/>
            <a:ext cx="3157302" cy="101720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10000"/>
              </a:lnSpc>
            </a:pPr>
            <a:r>
              <a:rPr lang="de-DE" sz="1100" b="1"/>
              <a:t>Included in all </a:t>
            </a:r>
            <a:r>
              <a:rPr lang="de-DE" sz="1100" b="1" err="1"/>
              <a:t>packages</a:t>
            </a:r>
            <a:endParaRPr lang="de-DE" sz="1100" b="1"/>
          </a:p>
          <a:p>
            <a:pPr marL="227013" indent="-227013">
              <a:spcBef>
                <a:spcPts val="600"/>
              </a:spcBef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de-DE" sz="1100"/>
              <a:t>Annual check – </a:t>
            </a:r>
            <a:r>
              <a:rPr lang="de-DE" sz="1100" err="1"/>
              <a:t>with</a:t>
            </a:r>
            <a:r>
              <a:rPr lang="de-DE" sz="1100"/>
              <a:t> </a:t>
            </a:r>
            <a:r>
              <a:rPr lang="de-DE" sz="1100" err="1"/>
              <a:t>service</a:t>
            </a:r>
            <a:r>
              <a:rPr lang="de-DE" sz="1100"/>
              <a:t> </a:t>
            </a:r>
            <a:r>
              <a:rPr lang="de-DE" sz="1100" err="1"/>
              <a:t>packages</a:t>
            </a:r>
            <a:r>
              <a:rPr lang="de-DE" sz="1100"/>
              <a:t> </a:t>
            </a:r>
            <a:r>
              <a:rPr lang="de-DE" sz="1100" err="1"/>
              <a:t>tailored</a:t>
            </a:r>
            <a:r>
              <a:rPr lang="de-DE" sz="1100"/>
              <a:t> </a:t>
            </a:r>
            <a:r>
              <a:rPr lang="de-DE" sz="1100" err="1"/>
              <a:t>precisely</a:t>
            </a:r>
            <a:r>
              <a:rPr lang="de-DE" sz="1100"/>
              <a:t> to the </a:t>
            </a:r>
            <a:r>
              <a:rPr lang="de-DE" sz="1100" err="1"/>
              <a:t>requirements</a:t>
            </a:r>
            <a:r>
              <a:rPr lang="de-DE" sz="1100"/>
              <a:t> of </a:t>
            </a:r>
            <a:r>
              <a:rPr lang="de-DE" sz="1100" err="1"/>
              <a:t>your</a:t>
            </a:r>
            <a:r>
              <a:rPr lang="de-DE" sz="1100"/>
              <a:t> bike type.</a:t>
            </a:r>
          </a:p>
          <a:p>
            <a:pPr marL="227013" indent="-227013">
              <a:spcBef>
                <a:spcPts val="600"/>
              </a:spcBef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</a:pPr>
            <a:r>
              <a:rPr lang="de-DE" sz="1100"/>
              <a:t>JobRad</a:t>
            </a:r>
            <a:r>
              <a:rPr lang="de-DE" sz="1100" baseline="30000"/>
              <a:t>®</a:t>
            </a:r>
            <a:r>
              <a:rPr lang="de-DE" sz="1100"/>
              <a:t> fully </a:t>
            </a:r>
            <a:r>
              <a:rPr lang="de-DE" sz="1100" err="1"/>
              <a:t>comprehensive</a:t>
            </a:r>
            <a:r>
              <a:rPr lang="de-DE" sz="1100"/>
              <a:t> </a:t>
            </a:r>
            <a:r>
              <a:rPr lang="de-DE" sz="1100" err="1"/>
              <a:t>insurance</a:t>
            </a:r>
            <a:r>
              <a:rPr lang="de-DE" sz="1100"/>
              <a:t> </a:t>
            </a:r>
            <a:br>
              <a:rPr lang="de-DE" sz="1100"/>
            </a:br>
            <a:r>
              <a:rPr lang="de-DE" sz="1100" err="1"/>
              <a:t>including</a:t>
            </a:r>
            <a:r>
              <a:rPr lang="de-DE" sz="1100"/>
              <a:t> breakdown </a:t>
            </a:r>
            <a:r>
              <a:rPr lang="de-DE" sz="1100" err="1"/>
              <a:t>cover</a:t>
            </a:r>
            <a:endParaRPr lang="de-DE" sz="1100"/>
          </a:p>
        </p:txBody>
      </p:sp>
    </p:spTree>
    <p:extLst>
      <p:ext uri="{BB962C8B-B14F-4D97-AF65-F5344CB8AC3E}">
        <p14:creationId xmlns:p14="http://schemas.microsoft.com/office/powerpoint/2010/main" val="272657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" grpId="0"/>
      <p:bldP spid="6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el 2">
            <a:extLst>
              <a:ext uri="{FF2B5EF4-FFF2-40B4-BE49-F238E27FC236}">
                <a16:creationId xmlns:a16="http://schemas.microsoft.com/office/drawing/2014/main" id="{DD8B137D-116E-B093-476C-6A187033C0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8" y="323850"/>
            <a:ext cx="10728325" cy="1082040"/>
          </a:xfrm>
        </p:spPr>
        <p:txBody>
          <a:bodyPr/>
          <a:lstStyle/>
          <a:p>
            <a:pPr algn="l" rtl="0"/>
            <a:r>
              <a:rPr lang="en-gb" b="0" i="0" u="none" baseline="0"/>
              <a:t>Premium care: Your JobRad</a:t>
            </a:r>
            <a:r>
              <a:rPr lang="en-gb" b="0" i="0" u="none" baseline="0">
                <a:effectLst/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®</a:t>
            </a:r>
            <a:r>
              <a:rPr lang="en-gb" b="0" i="0" u="none" baseline="0"/>
              <a:t> services</a:t>
            </a:r>
          </a:p>
        </p:txBody>
      </p:sp>
      <p:sp>
        <p:nvSpPr>
          <p:cNvPr id="5" name="object 2">
            <a:extLst>
              <a:ext uri="{FF2B5EF4-FFF2-40B4-BE49-F238E27FC236}">
                <a16:creationId xmlns:a16="http://schemas.microsoft.com/office/drawing/2014/main" id="{71059ED0-35B4-4864-C34D-182102C22D6E}"/>
              </a:ext>
            </a:extLst>
          </p:cNvPr>
          <p:cNvSpPr txBox="1"/>
          <p:nvPr/>
        </p:nvSpPr>
        <p:spPr>
          <a:xfrm>
            <a:off x="395288" y="4160166"/>
            <a:ext cx="215444" cy="789305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 algn="l" rtl="0">
              <a:lnSpc>
                <a:spcPts val="1560"/>
              </a:lnSpc>
            </a:pPr>
            <a:r>
              <a:rPr lang="en-gb" sz="1600" b="0" i="0" u="none" spc="-10" baseline="0">
                <a:solidFill>
                  <a:srgbClr val="2B373D"/>
                </a:solidFill>
                <a:latin typeface="Calmetta"/>
                <a:ea typeface="Calmetta"/>
                <a:cs typeface="Calmetta"/>
              </a:rPr>
              <a:t>Standard</a:t>
            </a:r>
            <a:endParaRPr sz="1600">
              <a:solidFill>
                <a:srgbClr val="2B373D"/>
              </a:solidFill>
              <a:latin typeface="Calmetta"/>
              <a:cs typeface="Calmetta"/>
            </a:endParaRPr>
          </a:p>
        </p:txBody>
      </p:sp>
      <p:sp>
        <p:nvSpPr>
          <p:cNvPr id="6" name="object 3">
            <a:extLst>
              <a:ext uri="{FF2B5EF4-FFF2-40B4-BE49-F238E27FC236}">
                <a16:creationId xmlns:a16="http://schemas.microsoft.com/office/drawing/2014/main" id="{989314E1-E0D7-538B-BEC1-1928D746A19D}"/>
              </a:ext>
            </a:extLst>
          </p:cNvPr>
          <p:cNvSpPr txBox="1"/>
          <p:nvPr/>
        </p:nvSpPr>
        <p:spPr>
          <a:xfrm>
            <a:off x="395288" y="1882692"/>
            <a:ext cx="215444" cy="878346"/>
          </a:xfrm>
          <a:prstGeom prst="rect">
            <a:avLst/>
          </a:prstGeom>
        </p:spPr>
        <p:txBody>
          <a:bodyPr vert="vert270" wrap="square" lIns="0" tIns="0" rIns="0" bIns="0" rtlCol="0">
            <a:spAutoFit/>
          </a:bodyPr>
          <a:lstStyle/>
          <a:p>
            <a:pPr marL="12700" algn="l" rtl="0">
              <a:lnSpc>
                <a:spcPts val="1560"/>
              </a:lnSpc>
            </a:pPr>
            <a:r>
              <a:rPr lang="en-gb" sz="1600" b="0" i="0" u="none" spc="-10" baseline="0">
                <a:solidFill>
                  <a:srgbClr val="2B373D"/>
                </a:solidFill>
                <a:latin typeface="Calmetta"/>
                <a:ea typeface="Calmetta"/>
                <a:cs typeface="Calmetta"/>
              </a:rPr>
              <a:t>Optional</a:t>
            </a:r>
            <a:endParaRPr sz="1600">
              <a:solidFill>
                <a:srgbClr val="2B373D"/>
              </a:solidFill>
              <a:latin typeface="Calmetta"/>
              <a:cs typeface="Calmetta"/>
            </a:endParaRPr>
          </a:p>
        </p:txBody>
      </p:sp>
      <p:sp>
        <p:nvSpPr>
          <p:cNvPr id="7" name="object 4">
            <a:extLst>
              <a:ext uri="{FF2B5EF4-FFF2-40B4-BE49-F238E27FC236}">
                <a16:creationId xmlns:a16="http://schemas.microsoft.com/office/drawing/2014/main" id="{964BFED3-B8FF-AEC8-AE33-74CB75AAF370}"/>
              </a:ext>
            </a:extLst>
          </p:cNvPr>
          <p:cNvSpPr/>
          <p:nvPr/>
        </p:nvSpPr>
        <p:spPr>
          <a:xfrm>
            <a:off x="1064091" y="2282278"/>
            <a:ext cx="2026285" cy="877090"/>
          </a:xfrm>
          <a:custGeom>
            <a:avLst/>
            <a:gdLst/>
            <a:ahLst/>
            <a:cxnLst/>
            <a:rect l="l" t="t" r="r" b="b"/>
            <a:pathLst>
              <a:path w="2026285" h="1053464">
                <a:moveTo>
                  <a:pt x="2025853" y="0"/>
                </a:moveTo>
                <a:lnTo>
                  <a:pt x="0" y="0"/>
                </a:lnTo>
                <a:lnTo>
                  <a:pt x="0" y="1052982"/>
                </a:lnTo>
                <a:lnTo>
                  <a:pt x="2025853" y="1052982"/>
                </a:lnTo>
                <a:lnTo>
                  <a:pt x="2025853" y="0"/>
                </a:lnTo>
                <a:close/>
              </a:path>
            </a:pathLst>
          </a:custGeom>
          <a:solidFill>
            <a:srgbClr val="B0E572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8" name="object 5">
            <a:extLst>
              <a:ext uri="{FF2B5EF4-FFF2-40B4-BE49-F238E27FC236}">
                <a16:creationId xmlns:a16="http://schemas.microsoft.com/office/drawing/2014/main" id="{F1AF29F5-4A42-C41B-E9C0-EB53E55A6063}"/>
              </a:ext>
            </a:extLst>
          </p:cNvPr>
          <p:cNvSpPr/>
          <p:nvPr/>
        </p:nvSpPr>
        <p:spPr>
          <a:xfrm>
            <a:off x="1064091" y="3716954"/>
            <a:ext cx="4405630" cy="1746250"/>
          </a:xfrm>
          <a:custGeom>
            <a:avLst/>
            <a:gdLst/>
            <a:ahLst/>
            <a:cxnLst/>
            <a:rect l="l" t="t" r="r" b="b"/>
            <a:pathLst>
              <a:path w="4405630" h="1746250">
                <a:moveTo>
                  <a:pt x="4405350" y="0"/>
                </a:moveTo>
                <a:lnTo>
                  <a:pt x="0" y="0"/>
                </a:lnTo>
                <a:lnTo>
                  <a:pt x="0" y="1745996"/>
                </a:lnTo>
                <a:lnTo>
                  <a:pt x="4405350" y="1745996"/>
                </a:lnTo>
                <a:lnTo>
                  <a:pt x="4405350" y="0"/>
                </a:lnTo>
                <a:close/>
              </a:path>
            </a:pathLst>
          </a:custGeom>
          <a:solidFill>
            <a:srgbClr val="2B373D"/>
          </a:solidFill>
        </p:spPr>
        <p:txBody>
          <a:bodyPr wrap="square" lIns="0" tIns="0" rIns="0" bIns="0" rtlCol="0"/>
          <a:lstStyle/>
          <a:p>
            <a:endParaRPr>
              <a:solidFill>
                <a:srgbClr val="2B373D"/>
              </a:solidFill>
            </a:endParaRPr>
          </a:p>
        </p:txBody>
      </p:sp>
      <p:sp>
        <p:nvSpPr>
          <p:cNvPr id="9" name="object 6">
            <a:extLst>
              <a:ext uri="{FF2B5EF4-FFF2-40B4-BE49-F238E27FC236}">
                <a16:creationId xmlns:a16="http://schemas.microsoft.com/office/drawing/2014/main" id="{D4C9EE4B-A5F7-843F-6784-2423EB234920}"/>
              </a:ext>
            </a:extLst>
          </p:cNvPr>
          <p:cNvSpPr/>
          <p:nvPr/>
        </p:nvSpPr>
        <p:spPr>
          <a:xfrm>
            <a:off x="3449938" y="1408823"/>
            <a:ext cx="2019935" cy="1746250"/>
          </a:xfrm>
          <a:custGeom>
            <a:avLst/>
            <a:gdLst/>
            <a:ahLst/>
            <a:cxnLst/>
            <a:rect l="l" t="t" r="r" b="b"/>
            <a:pathLst>
              <a:path w="2019935" h="2097404">
                <a:moveTo>
                  <a:pt x="2019503" y="0"/>
                </a:moveTo>
                <a:lnTo>
                  <a:pt x="0" y="0"/>
                </a:lnTo>
                <a:lnTo>
                  <a:pt x="0" y="2096985"/>
                </a:lnTo>
                <a:lnTo>
                  <a:pt x="2019503" y="2096985"/>
                </a:lnTo>
                <a:lnTo>
                  <a:pt x="2019503" y="0"/>
                </a:lnTo>
                <a:close/>
              </a:path>
            </a:pathLst>
          </a:custGeom>
          <a:solidFill>
            <a:srgbClr val="FFBCDF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0" name="object 7">
            <a:extLst>
              <a:ext uri="{FF2B5EF4-FFF2-40B4-BE49-F238E27FC236}">
                <a16:creationId xmlns:a16="http://schemas.microsoft.com/office/drawing/2014/main" id="{8C12AF94-F09A-2664-EADE-CF04E1721415}"/>
              </a:ext>
            </a:extLst>
          </p:cNvPr>
          <p:cNvSpPr/>
          <p:nvPr/>
        </p:nvSpPr>
        <p:spPr>
          <a:xfrm flipV="1">
            <a:off x="81881" y="3332665"/>
            <a:ext cx="1775665" cy="54580"/>
          </a:xfrm>
          <a:custGeom>
            <a:avLst/>
            <a:gdLst/>
            <a:ahLst/>
            <a:cxnLst/>
            <a:rect l="l" t="t" r="r" b="b"/>
            <a:pathLst>
              <a:path w="1369060">
                <a:moveTo>
                  <a:pt x="0" y="0"/>
                </a:moveTo>
                <a:lnTo>
                  <a:pt x="1368952" y="0"/>
                </a:lnTo>
              </a:path>
            </a:pathLst>
          </a:custGeom>
          <a:ln w="25400" cap="rnd">
            <a:solidFill>
              <a:srgbClr val="2D3C4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1" name="object 8">
            <a:extLst>
              <a:ext uri="{FF2B5EF4-FFF2-40B4-BE49-F238E27FC236}">
                <a16:creationId xmlns:a16="http://schemas.microsoft.com/office/drawing/2014/main" id="{E598B613-64DA-E9A9-8106-CF400069C138}"/>
              </a:ext>
            </a:extLst>
          </p:cNvPr>
          <p:cNvSpPr/>
          <p:nvPr/>
        </p:nvSpPr>
        <p:spPr>
          <a:xfrm>
            <a:off x="2311015" y="3377841"/>
            <a:ext cx="2026285" cy="52097"/>
          </a:xfrm>
          <a:custGeom>
            <a:avLst/>
            <a:gdLst/>
            <a:ahLst/>
            <a:cxnLst/>
            <a:rect l="l" t="t" r="r" b="b"/>
            <a:pathLst>
              <a:path w="1920239">
                <a:moveTo>
                  <a:pt x="0" y="0"/>
                </a:moveTo>
                <a:lnTo>
                  <a:pt x="1919833" y="0"/>
                </a:lnTo>
              </a:path>
            </a:pathLst>
          </a:custGeom>
          <a:ln w="25400" cap="rnd">
            <a:solidFill>
              <a:srgbClr val="2D3C4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12" name="object 10">
            <a:extLst>
              <a:ext uri="{FF2B5EF4-FFF2-40B4-BE49-F238E27FC236}">
                <a16:creationId xmlns:a16="http://schemas.microsoft.com/office/drawing/2014/main" id="{07833CE8-AC56-AAFD-2B9F-48F7C4357E81}"/>
              </a:ext>
            </a:extLst>
          </p:cNvPr>
          <p:cNvSpPr/>
          <p:nvPr/>
        </p:nvSpPr>
        <p:spPr>
          <a:xfrm>
            <a:off x="4654229" y="3377841"/>
            <a:ext cx="6866259" cy="46791"/>
          </a:xfrm>
          <a:custGeom>
            <a:avLst/>
            <a:gdLst/>
            <a:ahLst/>
            <a:cxnLst/>
            <a:rect l="l" t="t" r="r" b="b"/>
            <a:pathLst>
              <a:path w="7141845">
                <a:moveTo>
                  <a:pt x="0" y="0"/>
                </a:moveTo>
                <a:lnTo>
                  <a:pt x="7141775" y="0"/>
                </a:lnTo>
              </a:path>
            </a:pathLst>
          </a:custGeom>
          <a:ln w="25400" cap="rnd">
            <a:solidFill>
              <a:srgbClr val="2D3C4B"/>
            </a:solidFill>
            <a:prstDash val="dot"/>
          </a:ln>
        </p:spPr>
        <p:txBody>
          <a:bodyPr wrap="square" lIns="0" tIns="0" rIns="0" bIns="0" rtlCol="0"/>
          <a:lstStyle/>
          <a:p>
            <a:endParaRPr/>
          </a:p>
        </p:txBody>
      </p:sp>
      <p:grpSp>
        <p:nvGrpSpPr>
          <p:cNvPr id="13" name="object 13">
            <a:extLst>
              <a:ext uri="{FF2B5EF4-FFF2-40B4-BE49-F238E27FC236}">
                <a16:creationId xmlns:a16="http://schemas.microsoft.com/office/drawing/2014/main" id="{B12C420E-89DD-73DE-69EE-1BC57846193C}"/>
              </a:ext>
            </a:extLst>
          </p:cNvPr>
          <p:cNvGrpSpPr/>
          <p:nvPr/>
        </p:nvGrpSpPr>
        <p:grpSpPr>
          <a:xfrm>
            <a:off x="77788" y="973526"/>
            <a:ext cx="11396980" cy="25400"/>
            <a:chOff x="436403" y="2105993"/>
            <a:chExt cx="11396980" cy="25400"/>
          </a:xfrm>
        </p:grpSpPr>
        <p:sp>
          <p:nvSpPr>
            <p:cNvPr id="14" name="object 14">
              <a:extLst>
                <a:ext uri="{FF2B5EF4-FFF2-40B4-BE49-F238E27FC236}">
                  <a16:creationId xmlns:a16="http://schemas.microsoft.com/office/drawing/2014/main" id="{5CC5A3A9-DBAC-B3EF-F1A2-2C3514524D05}"/>
                </a:ext>
              </a:extLst>
            </p:cNvPr>
            <p:cNvSpPr/>
            <p:nvPr/>
          </p:nvSpPr>
          <p:spPr>
            <a:xfrm>
              <a:off x="436403" y="2118693"/>
              <a:ext cx="11346180" cy="0"/>
            </a:xfrm>
            <a:custGeom>
              <a:avLst/>
              <a:gdLst/>
              <a:ahLst/>
              <a:cxnLst/>
              <a:rect l="l" t="t" r="r" b="b"/>
              <a:pathLst>
                <a:path w="11346180">
                  <a:moveTo>
                    <a:pt x="0" y="0"/>
                  </a:moveTo>
                  <a:lnTo>
                    <a:pt x="11345900" y="0"/>
                  </a:lnTo>
                </a:path>
              </a:pathLst>
            </a:custGeom>
            <a:ln w="25400" cap="rnd">
              <a:solidFill>
                <a:srgbClr val="2D3C4B"/>
              </a:solidFill>
              <a:prstDash val="dot"/>
            </a:ln>
          </p:spPr>
          <p:txBody>
            <a:bodyPr wrap="square" lIns="0" tIns="0" rIns="0" bIns="0" rtlCol="0"/>
            <a:lstStyle/>
            <a:p>
              <a:endParaRPr/>
            </a:p>
          </p:txBody>
        </p:sp>
        <p:sp>
          <p:nvSpPr>
            <p:cNvPr id="15" name="object 15">
              <a:extLst>
                <a:ext uri="{FF2B5EF4-FFF2-40B4-BE49-F238E27FC236}">
                  <a16:creationId xmlns:a16="http://schemas.microsoft.com/office/drawing/2014/main" id="{F92DD122-2B24-FB70-2B2B-E01A05A58F22}"/>
                </a:ext>
              </a:extLst>
            </p:cNvPr>
            <p:cNvSpPr/>
            <p:nvPr/>
          </p:nvSpPr>
          <p:spPr>
            <a:xfrm>
              <a:off x="11807805" y="2105993"/>
              <a:ext cx="25400" cy="25400"/>
            </a:xfrm>
            <a:custGeom>
              <a:avLst/>
              <a:gdLst/>
              <a:ahLst/>
              <a:cxnLst/>
              <a:rect l="l" t="t" r="r" b="b"/>
              <a:pathLst>
                <a:path w="25400" h="25400">
                  <a:moveTo>
                    <a:pt x="0" y="12700"/>
                  </a:moveTo>
                  <a:lnTo>
                    <a:pt x="3719" y="3719"/>
                  </a:lnTo>
                  <a:lnTo>
                    <a:pt x="12700" y="0"/>
                  </a:lnTo>
                  <a:lnTo>
                    <a:pt x="21680" y="3719"/>
                  </a:lnTo>
                  <a:lnTo>
                    <a:pt x="25400" y="12700"/>
                  </a:lnTo>
                  <a:lnTo>
                    <a:pt x="21680" y="21680"/>
                  </a:lnTo>
                  <a:lnTo>
                    <a:pt x="12700" y="25400"/>
                  </a:lnTo>
                  <a:lnTo>
                    <a:pt x="3719" y="21680"/>
                  </a:lnTo>
                  <a:lnTo>
                    <a:pt x="0" y="12700"/>
                  </a:lnTo>
                  <a:close/>
                </a:path>
              </a:pathLst>
            </a:custGeom>
            <a:solidFill>
              <a:srgbClr val="2D3C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</p:grpSp>
      <p:sp>
        <p:nvSpPr>
          <p:cNvPr id="16" name="object 17">
            <a:extLst>
              <a:ext uri="{FF2B5EF4-FFF2-40B4-BE49-F238E27FC236}">
                <a16:creationId xmlns:a16="http://schemas.microsoft.com/office/drawing/2014/main" id="{8B1C6570-22C7-CF5B-D766-6ED457DF31F1}"/>
              </a:ext>
            </a:extLst>
          </p:cNvPr>
          <p:cNvSpPr txBox="1"/>
          <p:nvPr/>
        </p:nvSpPr>
        <p:spPr>
          <a:xfrm>
            <a:off x="1958233" y="3184155"/>
            <a:ext cx="25209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 rtl="0">
              <a:lnSpc>
                <a:spcPct val="100000"/>
              </a:lnSpc>
              <a:spcBef>
                <a:spcPts val="100"/>
              </a:spcBef>
            </a:pPr>
            <a:r>
              <a:rPr lang="en-gb" sz="3000" b="0" i="0" u="none" baseline="0">
                <a:solidFill>
                  <a:srgbClr val="2D3C4B"/>
                </a:solidFill>
                <a:latin typeface="Calmetta"/>
                <a:ea typeface="Calmetta"/>
                <a:cs typeface="Calmetta"/>
              </a:rPr>
              <a:t>+</a:t>
            </a:r>
            <a:endParaRPr sz="3000">
              <a:latin typeface="Calmetta"/>
              <a:cs typeface="Calmetta"/>
            </a:endParaRPr>
          </a:p>
        </p:txBody>
      </p:sp>
      <p:sp>
        <p:nvSpPr>
          <p:cNvPr id="17" name="object 18">
            <a:extLst>
              <a:ext uri="{FF2B5EF4-FFF2-40B4-BE49-F238E27FC236}">
                <a16:creationId xmlns:a16="http://schemas.microsoft.com/office/drawing/2014/main" id="{BE1518DC-65F8-9BDA-AC22-87BF6B4F1030}"/>
              </a:ext>
            </a:extLst>
          </p:cNvPr>
          <p:cNvSpPr txBox="1"/>
          <p:nvPr/>
        </p:nvSpPr>
        <p:spPr>
          <a:xfrm>
            <a:off x="4335746" y="3184155"/>
            <a:ext cx="252095" cy="4826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algn="l" rtl="0">
              <a:lnSpc>
                <a:spcPct val="100000"/>
              </a:lnSpc>
              <a:spcBef>
                <a:spcPts val="100"/>
              </a:spcBef>
            </a:pPr>
            <a:r>
              <a:rPr lang="en-gb" sz="3000" b="0" i="0" u="none" baseline="0">
                <a:solidFill>
                  <a:srgbClr val="2D3C4B"/>
                </a:solidFill>
                <a:latin typeface="Calmetta"/>
                <a:ea typeface="Calmetta"/>
                <a:cs typeface="Calmetta"/>
              </a:rPr>
              <a:t>+</a:t>
            </a:r>
            <a:endParaRPr sz="3000">
              <a:latin typeface="Calmetta"/>
              <a:cs typeface="Calmetta"/>
            </a:endParaRPr>
          </a:p>
        </p:txBody>
      </p:sp>
      <p:sp>
        <p:nvSpPr>
          <p:cNvPr id="18" name="object 19">
            <a:extLst>
              <a:ext uri="{FF2B5EF4-FFF2-40B4-BE49-F238E27FC236}">
                <a16:creationId xmlns:a16="http://schemas.microsoft.com/office/drawing/2014/main" id="{E862C1EC-6DE5-1E16-B029-9225341D3F98}"/>
              </a:ext>
            </a:extLst>
          </p:cNvPr>
          <p:cNvSpPr txBox="1"/>
          <p:nvPr/>
        </p:nvSpPr>
        <p:spPr>
          <a:xfrm>
            <a:off x="3437240" y="1131741"/>
            <a:ext cx="2011672" cy="259045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algn="l" rtl="0">
              <a:lnSpc>
                <a:spcPct val="100000"/>
              </a:lnSpc>
              <a:spcBef>
                <a:spcPts val="100"/>
              </a:spcBef>
            </a:pPr>
            <a:r>
              <a:rPr lang="en-gb" sz="1600" b="1" i="0" u="none" baseline="0">
                <a:solidFill>
                  <a:srgbClr val="2B373D"/>
                </a:solidFill>
                <a:latin typeface="Calmetta XBold"/>
                <a:ea typeface="Calmetta XBold" panose="020B0803020203030204" pitchFamily="34" charset="0"/>
                <a:cs typeface="Calmetta XBold" panose="020B0803020203030204" pitchFamily="34" charset="0"/>
              </a:rPr>
              <a:t>JobRad</a:t>
            </a:r>
            <a:r>
              <a:rPr lang="en-gb" sz="1600" b="1" i="0" u="none" baseline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®</a:t>
            </a:r>
            <a:r>
              <a:rPr lang="en-gb" sz="1600" b="1" i="0" u="none" baseline="0">
                <a:solidFill>
                  <a:srgbClr val="2B373D"/>
                </a:solidFill>
                <a:latin typeface="Calmetta XBold"/>
                <a:ea typeface="Calmetta XBold" panose="020B0803020203030204" pitchFamily="34" charset="0"/>
                <a:cs typeface="Calmetta XBold" panose="020B0803020203030204" pitchFamily="34" charset="0"/>
              </a:rPr>
              <a:t> </a:t>
            </a:r>
            <a:r>
              <a:rPr lang="en-gb" sz="1600" b="1" i="0" u="none" spc="-10" baseline="0">
                <a:solidFill>
                  <a:srgbClr val="2B373D"/>
                </a:solidFill>
                <a:latin typeface="Calmetta XBold"/>
                <a:ea typeface="Calmetta XBold" panose="020B0803020203030204" pitchFamily="34" charset="0"/>
                <a:cs typeface="Calmetta XBold" panose="020B0803020203030204" pitchFamily="34" charset="0"/>
              </a:rPr>
              <a:t>full service</a:t>
            </a:r>
            <a:endParaRPr sz="1600">
              <a:solidFill>
                <a:srgbClr val="2B373D"/>
              </a:solidFill>
              <a:latin typeface="Calmetta XBold"/>
              <a:ea typeface="Calmetta XBold" panose="020B0803020203030204" pitchFamily="34" charset="0"/>
              <a:cs typeface="Calmetta XBold" panose="020B0803020203030204" pitchFamily="34" charset="0"/>
            </a:endParaRPr>
          </a:p>
        </p:txBody>
      </p:sp>
      <p:sp>
        <p:nvSpPr>
          <p:cNvPr id="19" name="object 20">
            <a:extLst>
              <a:ext uri="{FF2B5EF4-FFF2-40B4-BE49-F238E27FC236}">
                <a16:creationId xmlns:a16="http://schemas.microsoft.com/office/drawing/2014/main" id="{B943E958-25E8-7FB3-8368-C3F4F2AE115A}"/>
              </a:ext>
            </a:extLst>
          </p:cNvPr>
          <p:cNvSpPr txBox="1"/>
          <p:nvPr/>
        </p:nvSpPr>
        <p:spPr>
          <a:xfrm>
            <a:off x="1056548" y="2005234"/>
            <a:ext cx="2033827" cy="289823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algn="l" rtl="0">
              <a:lnSpc>
                <a:spcPct val="100000"/>
              </a:lnSpc>
              <a:spcBef>
                <a:spcPts val="100"/>
              </a:spcBef>
            </a:pPr>
            <a:r>
              <a:rPr lang="en-gb" sz="1600" b="1" i="0" u="none" baseline="0">
                <a:solidFill>
                  <a:srgbClr val="2B373D"/>
                </a:solidFill>
                <a:latin typeface="Calmetta XBold"/>
                <a:ea typeface="Calmetta XBold" panose="020B0803020203030204" pitchFamily="34" charset="0"/>
                <a:cs typeface="Calmetta XBold" panose="020B0803020203030204" pitchFamily="34" charset="0"/>
              </a:rPr>
              <a:t>JobRad</a:t>
            </a:r>
            <a:r>
              <a:rPr lang="en-gb" sz="1800" b="1" i="0" u="none" baseline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®</a:t>
            </a:r>
            <a:r>
              <a:rPr lang="en-gb" sz="1600" b="1" i="0" u="none" baseline="0">
                <a:solidFill>
                  <a:srgbClr val="2B373D"/>
                </a:solidFill>
                <a:latin typeface="Calmetta XBold"/>
                <a:ea typeface="Calmetta XBold" panose="020B0803020203030204" pitchFamily="34" charset="0"/>
                <a:cs typeface="Calmetta XBold" panose="020B0803020203030204" pitchFamily="34" charset="0"/>
              </a:rPr>
              <a:t> </a:t>
            </a:r>
            <a:r>
              <a:rPr lang="en-gb" sz="1600" b="1" i="0" u="none" spc="-10" baseline="0">
                <a:solidFill>
                  <a:srgbClr val="2B373D"/>
                </a:solidFill>
                <a:latin typeface="Calmetta XBold"/>
                <a:ea typeface="Calmetta XBold" panose="020B0803020203030204" pitchFamily="34" charset="0"/>
                <a:cs typeface="Calmetta XBold" panose="020B0803020203030204" pitchFamily="34" charset="0"/>
              </a:rPr>
              <a:t>inspection</a:t>
            </a:r>
            <a:endParaRPr sz="1600">
              <a:solidFill>
                <a:srgbClr val="2B373D"/>
              </a:solidFill>
              <a:latin typeface="Calmetta XBold"/>
              <a:ea typeface="Calmetta XBold" panose="020B0803020203030204" pitchFamily="34" charset="0"/>
              <a:cs typeface="Calmetta XBold" panose="020B0803020203030204" pitchFamily="34" charset="0"/>
            </a:endParaRPr>
          </a:p>
        </p:txBody>
      </p:sp>
      <p:sp>
        <p:nvSpPr>
          <p:cNvPr id="20" name="object 21">
            <a:extLst>
              <a:ext uri="{FF2B5EF4-FFF2-40B4-BE49-F238E27FC236}">
                <a16:creationId xmlns:a16="http://schemas.microsoft.com/office/drawing/2014/main" id="{6D525039-8634-DB35-CCFE-5743A863D4BB}"/>
              </a:ext>
            </a:extLst>
          </p:cNvPr>
          <p:cNvSpPr txBox="1"/>
          <p:nvPr/>
        </p:nvSpPr>
        <p:spPr>
          <a:xfrm>
            <a:off x="1164448" y="2457964"/>
            <a:ext cx="820419" cy="5545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l" rtl="0">
              <a:lnSpc>
                <a:spcPct val="110000"/>
              </a:lnSpc>
              <a:spcBef>
                <a:spcPts val="100"/>
              </a:spcBef>
            </a:pPr>
            <a:r>
              <a:rPr lang="en-gb" sz="1600" b="0" i="0" u="none" spc="-10" baseline="0">
                <a:solidFill>
                  <a:srgbClr val="2B373D"/>
                </a:solidFill>
                <a:latin typeface="Calmetta"/>
                <a:ea typeface="Calmetta"/>
                <a:cs typeface="Calmetta"/>
              </a:rPr>
              <a:t>Annual </a:t>
            </a:r>
            <a:r>
              <a:rPr lang="en-gb" sz="1600" b="0" i="0" u="none" spc="-20" baseline="0">
                <a:solidFill>
                  <a:srgbClr val="2B373D"/>
                </a:solidFill>
                <a:latin typeface="Calmetta"/>
                <a:ea typeface="Calmetta"/>
                <a:cs typeface="Calmetta"/>
              </a:rPr>
              <a:t>check</a:t>
            </a:r>
            <a:endParaRPr sz="1600">
              <a:solidFill>
                <a:srgbClr val="2B373D"/>
              </a:solidFill>
              <a:latin typeface="Calmetta"/>
              <a:cs typeface="Calmetta"/>
            </a:endParaRPr>
          </a:p>
        </p:txBody>
      </p:sp>
      <p:sp>
        <p:nvSpPr>
          <p:cNvPr id="21" name="object 22">
            <a:extLst>
              <a:ext uri="{FF2B5EF4-FFF2-40B4-BE49-F238E27FC236}">
                <a16:creationId xmlns:a16="http://schemas.microsoft.com/office/drawing/2014/main" id="{2362F2D7-9F7B-1477-831E-9CE47452A4A1}"/>
              </a:ext>
            </a:extLst>
          </p:cNvPr>
          <p:cNvSpPr txBox="1"/>
          <p:nvPr/>
        </p:nvSpPr>
        <p:spPr>
          <a:xfrm>
            <a:off x="3541888" y="1772633"/>
            <a:ext cx="1176020" cy="10961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 marR="5080" algn="l" rtl="0">
              <a:lnSpc>
                <a:spcPct val="110000"/>
              </a:lnSpc>
              <a:spcBef>
                <a:spcPts val="100"/>
              </a:spcBef>
            </a:pPr>
            <a:r>
              <a:rPr lang="en-gb" sz="1600" b="0" i="0" u="none" spc="-10" baseline="0">
                <a:solidFill>
                  <a:srgbClr val="2B373D"/>
                </a:solidFill>
                <a:latin typeface="Calmetta"/>
                <a:ea typeface="Calmetta"/>
                <a:cs typeface="Calmetta"/>
              </a:rPr>
              <a:t>Wear-and-tear </a:t>
            </a:r>
            <a:r>
              <a:rPr lang="en-gb" sz="1600" b="0" i="0" u="none" baseline="0">
                <a:solidFill>
                  <a:srgbClr val="2B373D"/>
                </a:solidFill>
                <a:latin typeface="Calmetta"/>
                <a:ea typeface="Calmetta"/>
                <a:cs typeface="Calmetta"/>
              </a:rPr>
              <a:t>repair work</a:t>
            </a:r>
            <a:r>
              <a:rPr lang="en-gb" sz="1600" b="0" i="0" u="none" spc="-50" baseline="0">
                <a:solidFill>
                  <a:srgbClr val="2B373D"/>
                </a:solidFill>
                <a:latin typeface="Calmetta"/>
                <a:ea typeface="Calmetta"/>
                <a:cs typeface="Calmetta"/>
              </a:rPr>
              <a:t> </a:t>
            </a:r>
            <a:r>
              <a:rPr lang="en-gb" sz="1600" b="0" i="0" u="none" spc="-25" baseline="0">
                <a:solidFill>
                  <a:srgbClr val="2B373D"/>
                </a:solidFill>
                <a:latin typeface="Calmetta"/>
                <a:ea typeface="Calmetta"/>
                <a:cs typeface="Calmetta"/>
              </a:rPr>
              <a:t>and </a:t>
            </a:r>
            <a:r>
              <a:rPr lang="en-gb" sz="1600" b="0" i="0" u="none" spc="-10" baseline="0">
                <a:solidFill>
                  <a:srgbClr val="2B373D"/>
                </a:solidFill>
                <a:latin typeface="Calmetta"/>
                <a:ea typeface="Calmetta"/>
                <a:cs typeface="Calmetta"/>
              </a:rPr>
              <a:t>annual</a:t>
            </a:r>
            <a:r>
              <a:rPr lang="en-gb" sz="1600" b="0" i="0" u="none" spc="-20" baseline="0">
                <a:solidFill>
                  <a:srgbClr val="2B373D"/>
                </a:solidFill>
                <a:latin typeface="Calmetta"/>
                <a:ea typeface="Calmetta"/>
                <a:cs typeface="Calmetta"/>
              </a:rPr>
              <a:t> check</a:t>
            </a:r>
            <a:endParaRPr sz="1600">
              <a:solidFill>
                <a:srgbClr val="2B373D"/>
              </a:solidFill>
              <a:latin typeface="Calmetta"/>
              <a:cs typeface="Calmetta"/>
            </a:endParaRPr>
          </a:p>
        </p:txBody>
      </p:sp>
      <p:sp>
        <p:nvSpPr>
          <p:cNvPr id="22" name="object 23">
            <a:extLst>
              <a:ext uri="{FF2B5EF4-FFF2-40B4-BE49-F238E27FC236}">
                <a16:creationId xmlns:a16="http://schemas.microsoft.com/office/drawing/2014/main" id="{A9B39C56-F8FE-817B-FD77-37D78E16E89D}"/>
              </a:ext>
            </a:extLst>
          </p:cNvPr>
          <p:cNvSpPr txBox="1"/>
          <p:nvPr/>
        </p:nvSpPr>
        <p:spPr>
          <a:xfrm>
            <a:off x="1164448" y="3983983"/>
            <a:ext cx="3405786" cy="554511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2700" marR="5080" algn="l" rtl="0">
              <a:lnSpc>
                <a:spcPct val="110000"/>
              </a:lnSpc>
              <a:spcBef>
                <a:spcPts val="100"/>
              </a:spcBef>
            </a:pPr>
            <a:r>
              <a:rPr lang="en-gb" sz="1600" b="1" i="0" u="none" spc="-10" baseline="0">
                <a:solidFill>
                  <a:srgbClr val="FFFFFF"/>
                </a:solidFill>
                <a:latin typeface="Calmetta XBold"/>
                <a:ea typeface="Calmetta XBold" panose="020B0803020203030204" pitchFamily="34" charset="0"/>
                <a:cs typeface="Calmetta XBold" panose="020B0803020203030204" pitchFamily="34" charset="0"/>
              </a:rPr>
              <a:t>JobRad</a:t>
            </a:r>
            <a:r>
              <a:rPr lang="en-gb" sz="1600" b="1" i="0" u="none" baseline="0">
                <a:solidFill>
                  <a:schemeClr val="bg1"/>
                </a:solidFill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®</a:t>
            </a:r>
            <a:r>
              <a:rPr lang="en-gb" sz="1600" b="1" i="0" u="none" spc="-10" baseline="0">
                <a:solidFill>
                  <a:srgbClr val="FFFFFF"/>
                </a:solidFill>
                <a:latin typeface="Calmetta XBold"/>
                <a:ea typeface="Calmetta XBold" panose="020B0803020203030204" pitchFamily="34" charset="0"/>
                <a:cs typeface="Calmetta XBold" panose="020B0803020203030204" pitchFamily="34" charset="0"/>
              </a:rPr>
              <a:t> fully comprehensive insurance </a:t>
            </a:r>
            <a:r>
              <a:rPr lang="en-gb" sz="1600" b="1" i="0" u="none" baseline="0">
                <a:solidFill>
                  <a:srgbClr val="FFFFFF"/>
                </a:solidFill>
                <a:latin typeface="Calmetta XBold"/>
                <a:ea typeface="Calmetta XBold" panose="020B0803020203030204" pitchFamily="34" charset="0"/>
                <a:cs typeface="Calmetta XBold" panose="020B0803020203030204" pitchFamily="34" charset="0"/>
              </a:rPr>
              <a:t>including</a:t>
            </a:r>
            <a:r>
              <a:rPr lang="en-gb" sz="1600" b="1" i="0" u="none" spc="-20" baseline="0">
                <a:solidFill>
                  <a:srgbClr val="FFFFFF"/>
                </a:solidFill>
                <a:latin typeface="Calmetta XBold"/>
                <a:ea typeface="Calmetta XBold" panose="020B0803020203030204" pitchFamily="34" charset="0"/>
                <a:cs typeface="Calmetta XBold" panose="020B0803020203030204" pitchFamily="34" charset="0"/>
              </a:rPr>
              <a:t> breakdown cover</a:t>
            </a:r>
            <a:endParaRPr sz="1600">
              <a:latin typeface="Calmetta XBold"/>
              <a:ea typeface="Calmetta XBold" panose="020B0803020203030204" pitchFamily="34" charset="0"/>
              <a:cs typeface="Calmetta XBold" panose="020B0803020203030204" pitchFamily="34" charset="0"/>
            </a:endParaRPr>
          </a:p>
        </p:txBody>
      </p:sp>
      <p:sp>
        <p:nvSpPr>
          <p:cNvPr id="23" name="object 26">
            <a:extLst>
              <a:ext uri="{FF2B5EF4-FFF2-40B4-BE49-F238E27FC236}">
                <a16:creationId xmlns:a16="http://schemas.microsoft.com/office/drawing/2014/main" id="{5966EB5D-5F15-0E39-B3BF-29473717F981}"/>
              </a:ext>
            </a:extLst>
          </p:cNvPr>
          <p:cNvSpPr txBox="1"/>
          <p:nvPr/>
        </p:nvSpPr>
        <p:spPr>
          <a:xfrm>
            <a:off x="6742715" y="1295221"/>
            <a:ext cx="4569010" cy="762260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92405" indent="-180340" algn="l" rtl="0">
              <a:lnSpc>
                <a:spcPct val="110000"/>
              </a:lnSpc>
              <a:spcBef>
                <a:spcPts val="100"/>
              </a:spcBef>
              <a:buFont typeface="Calmetta-XBold"/>
              <a:buChar char="•"/>
              <a:tabLst>
                <a:tab pos="193040" algn="l"/>
              </a:tabLst>
            </a:pPr>
            <a:r>
              <a:rPr lang="en-gb" sz="1400" b="0" i="0" u="none" baseline="0">
                <a:solidFill>
                  <a:srgbClr val="2B373D"/>
                </a:solidFill>
                <a:latin typeface="Calmetta"/>
                <a:ea typeface="Calmetta"/>
                <a:cs typeface="Calmetta"/>
              </a:rPr>
              <a:t>Scope</a:t>
            </a:r>
            <a:r>
              <a:rPr lang="en-gb" sz="1400" b="0" i="0" u="none" spc="-30" baseline="0">
                <a:solidFill>
                  <a:srgbClr val="2B373D"/>
                </a:solidFill>
                <a:latin typeface="Calmetta"/>
                <a:ea typeface="Calmetta"/>
                <a:cs typeface="Calmetta"/>
              </a:rPr>
              <a:t> </a:t>
            </a:r>
            <a:r>
              <a:rPr lang="en-gb" sz="1400" b="0" i="0" u="none" baseline="0">
                <a:solidFill>
                  <a:srgbClr val="2B373D"/>
                </a:solidFill>
                <a:latin typeface="Calmetta"/>
                <a:ea typeface="Calmetta"/>
                <a:cs typeface="Calmetta"/>
              </a:rPr>
              <a:t>of the</a:t>
            </a:r>
            <a:r>
              <a:rPr lang="en-gb" sz="1400" b="0" i="0" u="none" spc="-20" baseline="0">
                <a:solidFill>
                  <a:srgbClr val="2B373D"/>
                </a:solidFill>
                <a:latin typeface="Calmetta"/>
                <a:ea typeface="Calmetta"/>
                <a:cs typeface="Calmetta"/>
              </a:rPr>
              <a:t> </a:t>
            </a:r>
            <a:r>
              <a:rPr lang="en-gb" sz="1400" b="0" i="0" u="none" baseline="0">
                <a:solidFill>
                  <a:srgbClr val="2B373D"/>
                </a:solidFill>
                <a:latin typeface="Calmetta"/>
                <a:ea typeface="Calmetta"/>
                <a:cs typeface="Calmetta"/>
              </a:rPr>
              <a:t>JobRad</a:t>
            </a:r>
            <a:r>
              <a:rPr lang="en-gb" sz="1700" b="0" i="0" u="none" baseline="0">
                <a:latin typeface="Aptos" panose="020B0004020202020204" pitchFamily="34" charset="0"/>
                <a:ea typeface="Aptos" panose="020B0004020202020204" pitchFamily="34" charset="0"/>
                <a:cs typeface="Times New Roman" panose="02020603050405020304" pitchFamily="18" charset="0"/>
              </a:rPr>
              <a:t>®</a:t>
            </a:r>
            <a:r>
              <a:rPr lang="en-gb" sz="1400" b="0" i="0" u="none" baseline="0">
                <a:solidFill>
                  <a:srgbClr val="2B373D"/>
                </a:solidFill>
                <a:latin typeface="Calmetta"/>
                <a:ea typeface="Calmetta"/>
                <a:cs typeface="Calmetta"/>
              </a:rPr>
              <a:t> </a:t>
            </a:r>
            <a:r>
              <a:rPr lang="en-gb" sz="1400" b="0" i="0" u="none" spc="-10" baseline="0">
                <a:solidFill>
                  <a:srgbClr val="2B373D"/>
                </a:solidFill>
                <a:latin typeface="Calmetta"/>
                <a:ea typeface="Calmetta"/>
                <a:cs typeface="Calmetta"/>
              </a:rPr>
              <a:t>inspection at €270</a:t>
            </a:r>
            <a:endParaRPr sz="1400">
              <a:solidFill>
                <a:srgbClr val="2B373D"/>
              </a:solidFill>
              <a:latin typeface="Calmetta"/>
              <a:cs typeface="Calmetta"/>
            </a:endParaRPr>
          </a:p>
          <a:p>
            <a:pPr marL="192405" marR="5080" indent="-180340" algn="l" rtl="0">
              <a:lnSpc>
                <a:spcPct val="110000"/>
              </a:lnSpc>
              <a:buFont typeface="Calmetta-XBold"/>
              <a:buChar char="•"/>
              <a:tabLst>
                <a:tab pos="193040" algn="l"/>
              </a:tabLst>
            </a:pPr>
            <a:r>
              <a:rPr lang="en-gb" sz="1400" b="0" i="0" u="none" spc="-10" baseline="0">
                <a:solidFill>
                  <a:srgbClr val="2B373D"/>
                </a:solidFill>
                <a:latin typeface="Calmetta"/>
                <a:ea typeface="Calmetta"/>
                <a:cs typeface="Calmetta"/>
              </a:rPr>
              <a:t>Additional</a:t>
            </a:r>
            <a:r>
              <a:rPr lang="en-gb" sz="1400" b="0" i="0" u="none" spc="10" baseline="0">
                <a:solidFill>
                  <a:srgbClr val="2B373D"/>
                </a:solidFill>
                <a:latin typeface="Calmetta"/>
                <a:ea typeface="Calmetta"/>
                <a:cs typeface="Calmetta"/>
              </a:rPr>
              <a:t> </a:t>
            </a:r>
            <a:r>
              <a:rPr lang="en-gb" sz="1400" b="0" i="0" u="none" spc="-10" baseline="0">
                <a:solidFill>
                  <a:srgbClr val="2B373D"/>
                </a:solidFill>
                <a:latin typeface="Calmetta"/>
                <a:ea typeface="Calmetta"/>
                <a:cs typeface="Calmetta"/>
              </a:rPr>
              <a:t>cover for:</a:t>
            </a:r>
            <a:r>
              <a:rPr lang="en-gb" sz="1400" b="0" i="0" u="none" spc="15" baseline="0">
                <a:solidFill>
                  <a:srgbClr val="2B373D"/>
                </a:solidFill>
                <a:latin typeface="Calmetta"/>
                <a:ea typeface="Calmetta"/>
                <a:cs typeface="Calmetta"/>
              </a:rPr>
              <a:t> </a:t>
            </a:r>
            <a:r>
              <a:rPr lang="en-gb" sz="1400" b="0" i="0" u="none" spc="-20" baseline="0">
                <a:solidFill>
                  <a:srgbClr val="2B373D"/>
                </a:solidFill>
                <a:latin typeface="Calmetta"/>
                <a:ea typeface="Calmetta"/>
                <a:cs typeface="Calmetta"/>
              </a:rPr>
              <a:t>Wear-and-tear repair work</a:t>
            </a:r>
            <a:r>
              <a:rPr lang="en-gb" sz="1400" b="0" i="0" u="none" spc="-30" baseline="0">
                <a:solidFill>
                  <a:srgbClr val="2B373D"/>
                </a:solidFill>
                <a:latin typeface="Calmetta"/>
                <a:ea typeface="Calmetta"/>
                <a:cs typeface="Calmetta"/>
              </a:rPr>
              <a:t> </a:t>
            </a:r>
            <a:r>
              <a:rPr lang="en-gb" sz="1400" b="0" i="0" u="none" spc="-25" baseline="0">
                <a:solidFill>
                  <a:srgbClr val="2B373D"/>
                </a:solidFill>
                <a:latin typeface="Calmetta"/>
                <a:ea typeface="Calmetta"/>
                <a:cs typeface="Calmetta"/>
              </a:rPr>
              <a:t>and </a:t>
            </a:r>
            <a:r>
              <a:rPr lang="en-gb" sz="1400" b="0" i="0" u="none" spc="-10" baseline="0">
                <a:solidFill>
                  <a:srgbClr val="2B373D"/>
                </a:solidFill>
                <a:latin typeface="Calmetta"/>
                <a:ea typeface="Calmetta"/>
                <a:cs typeface="Calmetta"/>
              </a:rPr>
              <a:t>maintenance service</a:t>
            </a:r>
            <a:r>
              <a:rPr lang="en-gb" sz="1400" b="0" i="0" u="none" spc="-35" baseline="0">
                <a:solidFill>
                  <a:srgbClr val="2B373D"/>
                </a:solidFill>
                <a:latin typeface="Calmetta"/>
                <a:ea typeface="Calmetta"/>
                <a:cs typeface="Calmetta"/>
              </a:rPr>
              <a:t> </a:t>
            </a:r>
            <a:r>
              <a:rPr lang="en-gb" sz="1400" b="0" i="0" u="none" baseline="0">
                <a:solidFill>
                  <a:srgbClr val="2B373D"/>
                </a:solidFill>
                <a:latin typeface="Calmetta"/>
                <a:ea typeface="Calmetta"/>
                <a:cs typeface="Calmetta"/>
              </a:rPr>
              <a:t>worth </a:t>
            </a:r>
            <a:r>
              <a:rPr lang="en-gb" sz="1400" b="0" i="0" u="none" spc="-10" baseline="0">
                <a:solidFill>
                  <a:srgbClr val="2B373D"/>
                </a:solidFill>
                <a:latin typeface="Calmetta"/>
                <a:ea typeface="Calmetta"/>
                <a:cs typeface="Calmetta"/>
              </a:rPr>
              <a:t>up to €230</a:t>
            </a:r>
            <a:r>
              <a:rPr lang="en-gb" sz="1400" b="0" i="0" u="none" spc="-204" baseline="0">
                <a:solidFill>
                  <a:srgbClr val="2B373D"/>
                </a:solidFill>
                <a:latin typeface="Calmetta"/>
                <a:ea typeface="Calmetta"/>
                <a:cs typeface="Calmetta"/>
              </a:rPr>
              <a:t> </a:t>
            </a:r>
            <a:endParaRPr sz="1400">
              <a:solidFill>
                <a:srgbClr val="2B373D"/>
              </a:solidFill>
              <a:latin typeface="Calmetta"/>
              <a:cs typeface="Calmetta"/>
            </a:endParaRPr>
          </a:p>
        </p:txBody>
      </p:sp>
      <p:sp>
        <p:nvSpPr>
          <p:cNvPr id="24" name="object 28">
            <a:extLst>
              <a:ext uri="{FF2B5EF4-FFF2-40B4-BE49-F238E27FC236}">
                <a16:creationId xmlns:a16="http://schemas.microsoft.com/office/drawing/2014/main" id="{C5C5BEBD-638B-D87D-6914-3EFEF2F1B5EE}"/>
              </a:ext>
            </a:extLst>
          </p:cNvPr>
          <p:cNvSpPr txBox="1"/>
          <p:nvPr/>
        </p:nvSpPr>
        <p:spPr>
          <a:xfrm>
            <a:off x="6746647" y="2315795"/>
            <a:ext cx="4520604" cy="723788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92405" indent="-180340" algn="l" rtl="0">
              <a:lnSpc>
                <a:spcPct val="110000"/>
              </a:lnSpc>
              <a:spcBef>
                <a:spcPts val="100"/>
              </a:spcBef>
              <a:buFont typeface="Calmetta-XBold"/>
              <a:buChar char="•"/>
              <a:tabLst>
                <a:tab pos="193040" algn="l"/>
              </a:tabLst>
            </a:pPr>
            <a:r>
              <a:rPr lang="en-gb" sz="1400" b="0" i="0" u="none" baseline="0">
                <a:solidFill>
                  <a:srgbClr val="2B373D"/>
                </a:solidFill>
                <a:latin typeface="Calmetta"/>
                <a:ea typeface="Calmetta"/>
                <a:cs typeface="Calmetta"/>
              </a:rPr>
              <a:t>Annual </a:t>
            </a:r>
            <a:r>
              <a:rPr lang="en-gb" sz="1400">
                <a:solidFill>
                  <a:srgbClr val="2B373D"/>
                </a:solidFill>
                <a:latin typeface="Calmetta"/>
                <a:ea typeface="Calmetta"/>
                <a:cs typeface="Calmetta"/>
              </a:rPr>
              <a:t>inspection budget </a:t>
            </a:r>
            <a:r>
              <a:rPr lang="en-gb" sz="1400" b="0" i="0" u="none" spc="-50" baseline="0">
                <a:solidFill>
                  <a:srgbClr val="2B373D"/>
                </a:solidFill>
                <a:latin typeface="Calmetta"/>
                <a:ea typeface="Calmetta"/>
                <a:cs typeface="Calmetta"/>
              </a:rPr>
              <a:t>worth €90</a:t>
            </a:r>
            <a:endParaRPr sz="1400">
              <a:solidFill>
                <a:srgbClr val="2B373D"/>
              </a:solidFill>
              <a:latin typeface="Calmetta"/>
              <a:cs typeface="Calmetta"/>
            </a:endParaRPr>
          </a:p>
          <a:p>
            <a:pPr marL="192405" indent="-180340" algn="l" rtl="0">
              <a:lnSpc>
                <a:spcPct val="110000"/>
              </a:lnSpc>
              <a:buFont typeface="Calmetta-XBold"/>
              <a:buChar char="•"/>
              <a:tabLst>
                <a:tab pos="193040" algn="l"/>
              </a:tabLst>
            </a:pPr>
            <a:r>
              <a:rPr lang="en-gb" sz="1400" b="0" i="0" u="none" baseline="0">
                <a:solidFill>
                  <a:srgbClr val="2B373D"/>
                </a:solidFill>
                <a:latin typeface="Calmetta"/>
                <a:ea typeface="Calmetta"/>
                <a:cs typeface="Calmetta"/>
              </a:rPr>
              <a:t>Flexible</a:t>
            </a:r>
            <a:r>
              <a:rPr lang="en-gb" sz="1400" b="0" i="0" u="none" spc="-75" baseline="0">
                <a:solidFill>
                  <a:srgbClr val="2B373D"/>
                </a:solidFill>
                <a:latin typeface="Calmetta"/>
                <a:ea typeface="Calmetta"/>
                <a:cs typeface="Calmetta"/>
              </a:rPr>
              <a:t> </a:t>
            </a:r>
            <a:r>
              <a:rPr lang="en-gb" sz="1400" b="0" i="0" u="none" spc="-10" baseline="0">
                <a:solidFill>
                  <a:srgbClr val="2B373D"/>
                </a:solidFill>
                <a:latin typeface="Calmetta"/>
                <a:ea typeface="Calmetta"/>
                <a:cs typeface="Calmetta"/>
              </a:rPr>
              <a:t>time scale</a:t>
            </a:r>
            <a:endParaRPr sz="1400">
              <a:solidFill>
                <a:srgbClr val="2B373D"/>
              </a:solidFill>
              <a:latin typeface="Calmetta"/>
              <a:cs typeface="Calmetta"/>
            </a:endParaRPr>
          </a:p>
          <a:p>
            <a:pPr marL="192405" marR="33655" indent="-180340" algn="l" rtl="0">
              <a:lnSpc>
                <a:spcPct val="110000"/>
              </a:lnSpc>
              <a:buFont typeface="Calmetta-XBold"/>
              <a:buChar char="•"/>
              <a:tabLst>
                <a:tab pos="193040" algn="l"/>
              </a:tabLst>
            </a:pPr>
            <a:r>
              <a:rPr lang="en-gb" sz="1400" b="0" i="0" u="none" baseline="0">
                <a:solidFill>
                  <a:srgbClr val="2B373D"/>
                </a:solidFill>
                <a:latin typeface="Calmetta"/>
                <a:ea typeface="Calmetta"/>
                <a:cs typeface="Calmetta"/>
              </a:rPr>
              <a:t>Contribution</a:t>
            </a:r>
            <a:r>
              <a:rPr lang="en-gb" sz="1400" b="0" i="0" u="none" spc="-20" baseline="0">
                <a:solidFill>
                  <a:srgbClr val="2B373D"/>
                </a:solidFill>
                <a:latin typeface="Calmetta"/>
                <a:ea typeface="Calmetta"/>
                <a:cs typeface="Calmetta"/>
              </a:rPr>
              <a:t> </a:t>
            </a:r>
            <a:r>
              <a:rPr lang="en-gb" sz="1400" b="0" i="0" u="none" baseline="0">
                <a:solidFill>
                  <a:srgbClr val="2B373D"/>
                </a:solidFill>
                <a:latin typeface="Calmetta"/>
                <a:ea typeface="Calmetta"/>
                <a:cs typeface="Calmetta"/>
              </a:rPr>
              <a:t>to</a:t>
            </a:r>
            <a:r>
              <a:rPr lang="en-gb" sz="1400" b="0" i="0" u="none" spc="-5" baseline="0">
                <a:solidFill>
                  <a:srgbClr val="2B373D"/>
                </a:solidFill>
                <a:latin typeface="Calmetta"/>
                <a:ea typeface="Calmetta"/>
                <a:cs typeface="Calmetta"/>
              </a:rPr>
              <a:t> road </a:t>
            </a:r>
            <a:r>
              <a:rPr lang="en-gb" sz="1400" b="0" i="0" u="none" spc="-25" baseline="0">
                <a:solidFill>
                  <a:srgbClr val="2B373D"/>
                </a:solidFill>
                <a:latin typeface="Calmetta"/>
                <a:ea typeface="Calmetta"/>
                <a:cs typeface="Calmetta"/>
              </a:rPr>
              <a:t>safety</a:t>
            </a:r>
            <a:endParaRPr sz="1400">
              <a:solidFill>
                <a:srgbClr val="2B373D"/>
              </a:solidFill>
              <a:latin typeface="Calmetta"/>
              <a:cs typeface="Calmetta"/>
            </a:endParaRPr>
          </a:p>
        </p:txBody>
      </p:sp>
      <p:sp>
        <p:nvSpPr>
          <p:cNvPr id="25" name="object 38">
            <a:extLst>
              <a:ext uri="{FF2B5EF4-FFF2-40B4-BE49-F238E27FC236}">
                <a16:creationId xmlns:a16="http://schemas.microsoft.com/office/drawing/2014/main" id="{4D48F219-5B98-05BD-3013-7E74F18DFBD5}"/>
              </a:ext>
            </a:extLst>
          </p:cNvPr>
          <p:cNvSpPr/>
          <p:nvPr/>
        </p:nvSpPr>
        <p:spPr>
          <a:xfrm>
            <a:off x="2591761" y="2551984"/>
            <a:ext cx="729615" cy="729615"/>
          </a:xfrm>
          <a:custGeom>
            <a:avLst/>
            <a:gdLst/>
            <a:ahLst/>
            <a:cxnLst/>
            <a:rect l="l" t="t" r="r" b="b"/>
            <a:pathLst>
              <a:path w="729614" h="729614">
                <a:moveTo>
                  <a:pt x="364502" y="0"/>
                </a:moveTo>
                <a:lnTo>
                  <a:pt x="315042" y="3327"/>
                </a:lnTo>
                <a:lnTo>
                  <a:pt x="267603" y="13020"/>
                </a:lnTo>
                <a:lnTo>
                  <a:pt x="222622" y="28644"/>
                </a:lnTo>
                <a:lnTo>
                  <a:pt x="180531" y="49765"/>
                </a:lnTo>
                <a:lnTo>
                  <a:pt x="141766" y="75949"/>
                </a:lnTo>
                <a:lnTo>
                  <a:pt x="106760" y="106760"/>
                </a:lnTo>
                <a:lnTo>
                  <a:pt x="75949" y="141766"/>
                </a:lnTo>
                <a:lnTo>
                  <a:pt x="49765" y="180531"/>
                </a:lnTo>
                <a:lnTo>
                  <a:pt x="28644" y="222622"/>
                </a:lnTo>
                <a:lnTo>
                  <a:pt x="13020" y="267603"/>
                </a:lnTo>
                <a:lnTo>
                  <a:pt x="3327" y="315042"/>
                </a:lnTo>
                <a:lnTo>
                  <a:pt x="0" y="364502"/>
                </a:lnTo>
                <a:lnTo>
                  <a:pt x="3327" y="413963"/>
                </a:lnTo>
                <a:lnTo>
                  <a:pt x="13020" y="461401"/>
                </a:lnTo>
                <a:lnTo>
                  <a:pt x="28644" y="506382"/>
                </a:lnTo>
                <a:lnTo>
                  <a:pt x="49765" y="548473"/>
                </a:lnTo>
                <a:lnTo>
                  <a:pt x="75949" y="587238"/>
                </a:lnTo>
                <a:lnTo>
                  <a:pt x="106760" y="622244"/>
                </a:lnTo>
                <a:lnTo>
                  <a:pt x="141766" y="653056"/>
                </a:lnTo>
                <a:lnTo>
                  <a:pt x="180531" y="679239"/>
                </a:lnTo>
                <a:lnTo>
                  <a:pt x="222622" y="700360"/>
                </a:lnTo>
                <a:lnTo>
                  <a:pt x="267603" y="715984"/>
                </a:lnTo>
                <a:lnTo>
                  <a:pt x="315042" y="725677"/>
                </a:lnTo>
                <a:lnTo>
                  <a:pt x="364502" y="729005"/>
                </a:lnTo>
                <a:lnTo>
                  <a:pt x="413963" y="725677"/>
                </a:lnTo>
                <a:lnTo>
                  <a:pt x="461401" y="715984"/>
                </a:lnTo>
                <a:lnTo>
                  <a:pt x="506382" y="700360"/>
                </a:lnTo>
                <a:lnTo>
                  <a:pt x="548473" y="679239"/>
                </a:lnTo>
                <a:lnTo>
                  <a:pt x="587238" y="653056"/>
                </a:lnTo>
                <a:lnTo>
                  <a:pt x="622244" y="622244"/>
                </a:lnTo>
                <a:lnTo>
                  <a:pt x="653056" y="587238"/>
                </a:lnTo>
                <a:lnTo>
                  <a:pt x="679239" y="548473"/>
                </a:lnTo>
                <a:lnTo>
                  <a:pt x="700360" y="506382"/>
                </a:lnTo>
                <a:lnTo>
                  <a:pt x="715984" y="461401"/>
                </a:lnTo>
                <a:lnTo>
                  <a:pt x="725677" y="413963"/>
                </a:lnTo>
                <a:lnTo>
                  <a:pt x="729005" y="364502"/>
                </a:lnTo>
                <a:lnTo>
                  <a:pt x="725677" y="315042"/>
                </a:lnTo>
                <a:lnTo>
                  <a:pt x="715984" y="267603"/>
                </a:lnTo>
                <a:lnTo>
                  <a:pt x="700360" y="222622"/>
                </a:lnTo>
                <a:lnTo>
                  <a:pt x="679239" y="180531"/>
                </a:lnTo>
                <a:lnTo>
                  <a:pt x="653056" y="141766"/>
                </a:lnTo>
                <a:lnTo>
                  <a:pt x="622244" y="106760"/>
                </a:lnTo>
                <a:lnTo>
                  <a:pt x="587238" y="75949"/>
                </a:lnTo>
                <a:lnTo>
                  <a:pt x="548473" y="49765"/>
                </a:lnTo>
                <a:lnTo>
                  <a:pt x="506382" y="28644"/>
                </a:lnTo>
                <a:lnTo>
                  <a:pt x="461401" y="13020"/>
                </a:lnTo>
                <a:lnTo>
                  <a:pt x="413963" y="3327"/>
                </a:lnTo>
                <a:lnTo>
                  <a:pt x="364502" y="0"/>
                </a:lnTo>
                <a:close/>
              </a:path>
            </a:pathLst>
          </a:custGeom>
          <a:solidFill>
            <a:srgbClr val="2B373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6" name="object 39">
            <a:extLst>
              <a:ext uri="{FF2B5EF4-FFF2-40B4-BE49-F238E27FC236}">
                <a16:creationId xmlns:a16="http://schemas.microsoft.com/office/drawing/2014/main" id="{B385144F-CB00-FDF9-821F-60FD0E84565B}"/>
              </a:ext>
            </a:extLst>
          </p:cNvPr>
          <p:cNvSpPr txBox="1"/>
          <p:nvPr/>
        </p:nvSpPr>
        <p:spPr>
          <a:xfrm>
            <a:off x="2738823" y="2671121"/>
            <a:ext cx="529572" cy="475771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83820" algn="l" rtl="0">
              <a:lnSpc>
                <a:spcPts val="955"/>
              </a:lnSpc>
              <a:spcBef>
                <a:spcPts val="110"/>
              </a:spcBef>
            </a:pPr>
            <a:r>
              <a:rPr lang="en-gb" sz="800" b="0" i="0" u="none" spc="-10" baseline="0">
                <a:solidFill>
                  <a:srgbClr val="FFFFFF"/>
                </a:solidFill>
                <a:latin typeface="Calmetta" panose="020B0603020203030204" pitchFamily="34" charset="0"/>
                <a:ea typeface="Calmetta" panose="020B0603020203030204" pitchFamily="34" charset="0"/>
                <a:cs typeface="Calmetta" panose="020B0603020203030204" pitchFamily="34" charset="0"/>
              </a:rPr>
              <a:t>plus</a:t>
            </a:r>
            <a:endParaRPr sz="800">
              <a:latin typeface="Calmetta" panose="020B0603020203030204" pitchFamily="34" charset="0"/>
              <a:ea typeface="Calmetta" panose="020B0603020203030204" pitchFamily="34" charset="0"/>
              <a:cs typeface="Calmetta" panose="020B0603020203030204" pitchFamily="34" charset="0"/>
            </a:endParaRPr>
          </a:p>
          <a:p>
            <a:pPr marL="38100" algn="l" rtl="0">
              <a:lnSpc>
                <a:spcPts val="1695"/>
              </a:lnSpc>
            </a:pPr>
            <a:r>
              <a:rPr lang="en-gb" sz="1450" b="1" i="0" u="none" spc="-25" baseline="0">
                <a:solidFill>
                  <a:srgbClr val="FFFFFF"/>
                </a:solidFill>
                <a:latin typeface="Calmetta XBold" panose="020B0803020203030204" pitchFamily="34" charset="0"/>
                <a:ea typeface="Calmetta XBold" panose="020B0803020203030204" pitchFamily="34" charset="0"/>
                <a:cs typeface="Calmetta XBold" panose="020B0803020203030204" pitchFamily="34" charset="0"/>
              </a:rPr>
              <a:t>€5</a:t>
            </a:r>
            <a:r>
              <a:rPr lang="en-gb" sz="1450" b="1" i="0" u="none" spc="-170" baseline="0">
                <a:solidFill>
                  <a:srgbClr val="FFFFFF"/>
                </a:solidFill>
                <a:latin typeface="Calmetta XBold" panose="020B0803020203030204" pitchFamily="34" charset="0"/>
                <a:ea typeface="Calmetta XBold" panose="020B0803020203030204" pitchFamily="34" charset="0"/>
                <a:cs typeface="Calmetta XBold" panose="020B0803020203030204" pitchFamily="34" charset="0"/>
              </a:rPr>
              <a:t> </a:t>
            </a:r>
            <a:r>
              <a:rPr lang="en-gb" sz="1450" b="1" i="0" u="none" spc="-25" baseline="0">
                <a:solidFill>
                  <a:srgbClr val="FFFFFF"/>
                </a:solidFill>
                <a:latin typeface="Calmetta XBold" panose="020B0803020203030204" pitchFamily="34" charset="0"/>
                <a:ea typeface="Calmetta XBold" panose="020B0803020203030204" pitchFamily="34" charset="0"/>
                <a:cs typeface="Calmetta XBold" panose="020B0803020203030204" pitchFamily="34" charset="0"/>
              </a:rPr>
              <a:t>*</a:t>
            </a:r>
            <a:endParaRPr sz="1275" baseline="32679">
              <a:latin typeface="Calmetta XBold" panose="020B0803020203030204" pitchFamily="34" charset="0"/>
              <a:ea typeface="Calmetta XBold" panose="020B0803020203030204" pitchFamily="34" charset="0"/>
              <a:cs typeface="Calmetta XBold" panose="020B0803020203030204" pitchFamily="34" charset="0"/>
            </a:endParaRPr>
          </a:p>
          <a:p>
            <a:pPr marL="43180" algn="l" rtl="0">
              <a:lnSpc>
                <a:spcPts val="919"/>
              </a:lnSpc>
            </a:pPr>
            <a:r>
              <a:rPr lang="en-gb" sz="800" b="0" i="0" u="none" spc="-10" baseline="0">
                <a:solidFill>
                  <a:srgbClr val="FFFFFF"/>
                </a:solidFill>
                <a:latin typeface="Calmetta" panose="020B0603020203030204" pitchFamily="34" charset="0"/>
                <a:ea typeface="Calmetta" panose="020B0603020203030204" pitchFamily="34" charset="0"/>
                <a:cs typeface="Calmetta" panose="020B0603020203030204" pitchFamily="34" charset="0"/>
              </a:rPr>
              <a:t>per month</a:t>
            </a:r>
            <a:endParaRPr sz="800">
              <a:latin typeface="Calmetta" panose="020B0603020203030204" pitchFamily="34" charset="0"/>
              <a:ea typeface="Calmetta" panose="020B0603020203030204" pitchFamily="34" charset="0"/>
              <a:cs typeface="Calmetta" panose="020B0603020203030204" pitchFamily="34" charset="0"/>
            </a:endParaRPr>
          </a:p>
        </p:txBody>
      </p:sp>
      <p:sp>
        <p:nvSpPr>
          <p:cNvPr id="27" name="object 40">
            <a:extLst>
              <a:ext uri="{FF2B5EF4-FFF2-40B4-BE49-F238E27FC236}">
                <a16:creationId xmlns:a16="http://schemas.microsoft.com/office/drawing/2014/main" id="{5D90F7FB-4F2F-5581-1742-863057A60AE9}"/>
              </a:ext>
            </a:extLst>
          </p:cNvPr>
          <p:cNvSpPr/>
          <p:nvPr/>
        </p:nvSpPr>
        <p:spPr>
          <a:xfrm>
            <a:off x="5023137" y="2551984"/>
            <a:ext cx="729615" cy="729615"/>
          </a:xfrm>
          <a:custGeom>
            <a:avLst/>
            <a:gdLst/>
            <a:ahLst/>
            <a:cxnLst/>
            <a:rect l="l" t="t" r="r" b="b"/>
            <a:pathLst>
              <a:path w="729614" h="729614">
                <a:moveTo>
                  <a:pt x="364502" y="0"/>
                </a:moveTo>
                <a:lnTo>
                  <a:pt x="315042" y="3327"/>
                </a:lnTo>
                <a:lnTo>
                  <a:pt x="267603" y="13020"/>
                </a:lnTo>
                <a:lnTo>
                  <a:pt x="222622" y="28644"/>
                </a:lnTo>
                <a:lnTo>
                  <a:pt x="180531" y="49765"/>
                </a:lnTo>
                <a:lnTo>
                  <a:pt x="141766" y="75949"/>
                </a:lnTo>
                <a:lnTo>
                  <a:pt x="106760" y="106760"/>
                </a:lnTo>
                <a:lnTo>
                  <a:pt x="75949" y="141766"/>
                </a:lnTo>
                <a:lnTo>
                  <a:pt x="49765" y="180531"/>
                </a:lnTo>
                <a:lnTo>
                  <a:pt x="28644" y="222622"/>
                </a:lnTo>
                <a:lnTo>
                  <a:pt x="13020" y="267603"/>
                </a:lnTo>
                <a:lnTo>
                  <a:pt x="3327" y="315042"/>
                </a:lnTo>
                <a:lnTo>
                  <a:pt x="0" y="364502"/>
                </a:lnTo>
                <a:lnTo>
                  <a:pt x="3327" y="413963"/>
                </a:lnTo>
                <a:lnTo>
                  <a:pt x="13020" y="461401"/>
                </a:lnTo>
                <a:lnTo>
                  <a:pt x="28644" y="506382"/>
                </a:lnTo>
                <a:lnTo>
                  <a:pt x="49765" y="548473"/>
                </a:lnTo>
                <a:lnTo>
                  <a:pt x="75949" y="587238"/>
                </a:lnTo>
                <a:lnTo>
                  <a:pt x="106760" y="622244"/>
                </a:lnTo>
                <a:lnTo>
                  <a:pt x="141766" y="653056"/>
                </a:lnTo>
                <a:lnTo>
                  <a:pt x="180531" y="679239"/>
                </a:lnTo>
                <a:lnTo>
                  <a:pt x="222622" y="700360"/>
                </a:lnTo>
                <a:lnTo>
                  <a:pt x="267603" y="715984"/>
                </a:lnTo>
                <a:lnTo>
                  <a:pt x="315042" y="725677"/>
                </a:lnTo>
                <a:lnTo>
                  <a:pt x="364502" y="729005"/>
                </a:lnTo>
                <a:lnTo>
                  <a:pt x="413963" y="725677"/>
                </a:lnTo>
                <a:lnTo>
                  <a:pt x="461401" y="715984"/>
                </a:lnTo>
                <a:lnTo>
                  <a:pt x="506382" y="700360"/>
                </a:lnTo>
                <a:lnTo>
                  <a:pt x="548473" y="679239"/>
                </a:lnTo>
                <a:lnTo>
                  <a:pt x="587238" y="653056"/>
                </a:lnTo>
                <a:lnTo>
                  <a:pt x="622244" y="622244"/>
                </a:lnTo>
                <a:lnTo>
                  <a:pt x="653056" y="587238"/>
                </a:lnTo>
                <a:lnTo>
                  <a:pt x="679239" y="548473"/>
                </a:lnTo>
                <a:lnTo>
                  <a:pt x="700360" y="506382"/>
                </a:lnTo>
                <a:lnTo>
                  <a:pt x="715984" y="461401"/>
                </a:lnTo>
                <a:lnTo>
                  <a:pt x="725677" y="413963"/>
                </a:lnTo>
                <a:lnTo>
                  <a:pt x="729005" y="364502"/>
                </a:lnTo>
                <a:lnTo>
                  <a:pt x="725677" y="315042"/>
                </a:lnTo>
                <a:lnTo>
                  <a:pt x="715984" y="267603"/>
                </a:lnTo>
                <a:lnTo>
                  <a:pt x="700360" y="222622"/>
                </a:lnTo>
                <a:lnTo>
                  <a:pt x="679239" y="180531"/>
                </a:lnTo>
                <a:lnTo>
                  <a:pt x="653056" y="141766"/>
                </a:lnTo>
                <a:lnTo>
                  <a:pt x="622244" y="106760"/>
                </a:lnTo>
                <a:lnTo>
                  <a:pt x="587238" y="75949"/>
                </a:lnTo>
                <a:lnTo>
                  <a:pt x="548473" y="49765"/>
                </a:lnTo>
                <a:lnTo>
                  <a:pt x="506382" y="28644"/>
                </a:lnTo>
                <a:lnTo>
                  <a:pt x="461401" y="13020"/>
                </a:lnTo>
                <a:lnTo>
                  <a:pt x="413963" y="3327"/>
                </a:lnTo>
                <a:lnTo>
                  <a:pt x="364502" y="0"/>
                </a:lnTo>
                <a:close/>
              </a:path>
            </a:pathLst>
          </a:custGeom>
          <a:solidFill>
            <a:srgbClr val="2B373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28" name="object 41">
            <a:extLst>
              <a:ext uri="{FF2B5EF4-FFF2-40B4-BE49-F238E27FC236}">
                <a16:creationId xmlns:a16="http://schemas.microsoft.com/office/drawing/2014/main" id="{1D19E27A-A730-B8C4-49DF-FB73C6D16FAA}"/>
              </a:ext>
            </a:extLst>
          </p:cNvPr>
          <p:cNvSpPr txBox="1"/>
          <p:nvPr/>
        </p:nvSpPr>
        <p:spPr>
          <a:xfrm>
            <a:off x="5272236" y="2671749"/>
            <a:ext cx="213360" cy="13721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algn="l" rtl="0">
              <a:lnSpc>
                <a:spcPct val="100000"/>
              </a:lnSpc>
              <a:spcBef>
                <a:spcPts val="110"/>
              </a:spcBef>
            </a:pPr>
            <a:r>
              <a:rPr lang="en-gb" sz="800" b="0" i="0" u="none" spc="-10" baseline="0">
                <a:solidFill>
                  <a:srgbClr val="FFFFFF"/>
                </a:solidFill>
                <a:latin typeface="Calmetta"/>
                <a:ea typeface="Calmetta"/>
                <a:cs typeface="Calmetta"/>
              </a:rPr>
              <a:t>plus</a:t>
            </a:r>
            <a:endParaRPr sz="800">
              <a:latin typeface="Calmetta"/>
              <a:cs typeface="Calmetta"/>
            </a:endParaRPr>
          </a:p>
        </p:txBody>
      </p:sp>
      <p:sp>
        <p:nvSpPr>
          <p:cNvPr id="29" name="object 42">
            <a:extLst>
              <a:ext uri="{FF2B5EF4-FFF2-40B4-BE49-F238E27FC236}">
                <a16:creationId xmlns:a16="http://schemas.microsoft.com/office/drawing/2014/main" id="{3DF6CF37-19DB-0DE6-27CE-DF1076ABD9F7}"/>
              </a:ext>
            </a:extLst>
          </p:cNvPr>
          <p:cNvSpPr txBox="1"/>
          <p:nvPr/>
        </p:nvSpPr>
        <p:spPr>
          <a:xfrm>
            <a:off x="5147415" y="2793669"/>
            <a:ext cx="462915" cy="2359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algn="l" rtl="0">
              <a:lnSpc>
                <a:spcPct val="100000"/>
              </a:lnSpc>
              <a:spcBef>
                <a:spcPts val="100"/>
              </a:spcBef>
            </a:pPr>
            <a:r>
              <a:rPr lang="en-gb" sz="1450" b="1" i="0" u="none" spc="-25" baseline="0">
                <a:solidFill>
                  <a:srgbClr val="FFFFFF"/>
                </a:solidFill>
                <a:latin typeface="Calmetta XBold" panose="020B0803020203030204" pitchFamily="34" charset="0"/>
                <a:ea typeface="Calmetta XBold" panose="020B0803020203030204" pitchFamily="34" charset="0"/>
                <a:cs typeface="Calmetta XBold" panose="020B0803020203030204" pitchFamily="34" charset="0"/>
              </a:rPr>
              <a:t>€10</a:t>
            </a:r>
            <a:r>
              <a:rPr lang="en-gb" sz="1450" b="1" i="0" u="none" spc="-160" baseline="0">
                <a:solidFill>
                  <a:srgbClr val="FFFFFF"/>
                </a:solidFill>
                <a:latin typeface="Calmetta XBold" panose="020B0803020203030204" pitchFamily="34" charset="0"/>
                <a:ea typeface="Calmetta XBold" panose="020B0803020203030204" pitchFamily="34" charset="0"/>
                <a:cs typeface="Calmetta XBold" panose="020B0803020203030204" pitchFamily="34" charset="0"/>
              </a:rPr>
              <a:t>  </a:t>
            </a:r>
            <a:r>
              <a:rPr lang="en-gb" sz="1450" b="1" i="0" u="none" spc="-25" baseline="0">
                <a:solidFill>
                  <a:srgbClr val="FFFFFF"/>
                </a:solidFill>
                <a:latin typeface="Calmetta XBold" panose="020B0803020203030204" pitchFamily="34" charset="0"/>
                <a:ea typeface="Calmetta XBold" panose="020B0803020203030204" pitchFamily="34" charset="0"/>
                <a:cs typeface="Calmetta XBold" panose="020B0803020203030204" pitchFamily="34" charset="0"/>
              </a:rPr>
              <a:t>*</a:t>
            </a:r>
            <a:endParaRPr sz="1275" baseline="32679">
              <a:latin typeface="Calmetta XBold" panose="020B0803020203030204" pitchFamily="34" charset="0"/>
              <a:ea typeface="Calmetta XBold" panose="020B0803020203030204" pitchFamily="34" charset="0"/>
              <a:cs typeface="Calmetta XBold" panose="020B0803020203030204" pitchFamily="34" charset="0"/>
            </a:endParaRPr>
          </a:p>
        </p:txBody>
      </p:sp>
      <p:sp>
        <p:nvSpPr>
          <p:cNvPr id="30" name="object 43">
            <a:extLst>
              <a:ext uri="{FF2B5EF4-FFF2-40B4-BE49-F238E27FC236}">
                <a16:creationId xmlns:a16="http://schemas.microsoft.com/office/drawing/2014/main" id="{C07462FF-B32C-36FF-F5A1-3284FB8824B5}"/>
              </a:ext>
            </a:extLst>
          </p:cNvPr>
          <p:cNvSpPr txBox="1"/>
          <p:nvPr/>
        </p:nvSpPr>
        <p:spPr>
          <a:xfrm>
            <a:off x="5181474" y="3012475"/>
            <a:ext cx="457431" cy="13721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algn="l" rtl="0">
              <a:lnSpc>
                <a:spcPct val="100000"/>
              </a:lnSpc>
              <a:spcBef>
                <a:spcPts val="110"/>
              </a:spcBef>
            </a:pPr>
            <a:r>
              <a:rPr lang="en-gb" sz="800" b="0" i="0" u="none" spc="-10" baseline="0">
                <a:solidFill>
                  <a:srgbClr val="FFFFFF"/>
                </a:solidFill>
                <a:latin typeface="Calmetta"/>
                <a:ea typeface="Calmetta"/>
                <a:cs typeface="Calmetta"/>
              </a:rPr>
              <a:t>per month</a:t>
            </a:r>
            <a:endParaRPr sz="800">
              <a:latin typeface="Calmetta"/>
              <a:cs typeface="Calmetta"/>
            </a:endParaRPr>
          </a:p>
        </p:txBody>
      </p:sp>
      <p:sp>
        <p:nvSpPr>
          <p:cNvPr id="31" name="object 44">
            <a:extLst>
              <a:ext uri="{FF2B5EF4-FFF2-40B4-BE49-F238E27FC236}">
                <a16:creationId xmlns:a16="http://schemas.microsoft.com/office/drawing/2014/main" id="{690EE1E7-9DE2-4D16-7865-BCD124A92357}"/>
              </a:ext>
            </a:extLst>
          </p:cNvPr>
          <p:cNvSpPr/>
          <p:nvPr/>
        </p:nvSpPr>
        <p:spPr>
          <a:xfrm>
            <a:off x="5010437" y="4237808"/>
            <a:ext cx="755015" cy="755015"/>
          </a:xfrm>
          <a:custGeom>
            <a:avLst/>
            <a:gdLst/>
            <a:ahLst/>
            <a:cxnLst/>
            <a:rect l="l" t="t" r="r" b="b"/>
            <a:pathLst>
              <a:path w="755014" h="755014">
                <a:moveTo>
                  <a:pt x="377202" y="0"/>
                </a:moveTo>
                <a:lnTo>
                  <a:pt x="329953" y="2944"/>
                </a:lnTo>
                <a:lnTo>
                  <a:pt x="284436" y="11540"/>
                </a:lnTo>
                <a:lnTo>
                  <a:pt x="241008" y="25431"/>
                </a:lnTo>
                <a:lnTo>
                  <a:pt x="200026" y="44261"/>
                </a:lnTo>
                <a:lnTo>
                  <a:pt x="161845" y="67673"/>
                </a:lnTo>
                <a:lnTo>
                  <a:pt x="126822" y="95312"/>
                </a:lnTo>
                <a:lnTo>
                  <a:pt x="95312" y="126822"/>
                </a:lnTo>
                <a:lnTo>
                  <a:pt x="67673" y="161845"/>
                </a:lnTo>
                <a:lnTo>
                  <a:pt x="44261" y="200026"/>
                </a:lnTo>
                <a:lnTo>
                  <a:pt x="25431" y="241008"/>
                </a:lnTo>
                <a:lnTo>
                  <a:pt x="11540" y="284436"/>
                </a:lnTo>
                <a:lnTo>
                  <a:pt x="2944" y="329953"/>
                </a:lnTo>
                <a:lnTo>
                  <a:pt x="0" y="377202"/>
                </a:lnTo>
                <a:lnTo>
                  <a:pt x="2944" y="424452"/>
                </a:lnTo>
                <a:lnTo>
                  <a:pt x="11540" y="469969"/>
                </a:lnTo>
                <a:lnTo>
                  <a:pt x="25431" y="513396"/>
                </a:lnTo>
                <a:lnTo>
                  <a:pt x="44261" y="554379"/>
                </a:lnTo>
                <a:lnTo>
                  <a:pt x="67673" y="592560"/>
                </a:lnTo>
                <a:lnTo>
                  <a:pt x="95312" y="627583"/>
                </a:lnTo>
                <a:lnTo>
                  <a:pt x="126822" y="659092"/>
                </a:lnTo>
                <a:lnTo>
                  <a:pt x="161845" y="686731"/>
                </a:lnTo>
                <a:lnTo>
                  <a:pt x="200026" y="710144"/>
                </a:lnTo>
                <a:lnTo>
                  <a:pt x="241008" y="728974"/>
                </a:lnTo>
                <a:lnTo>
                  <a:pt x="284436" y="742865"/>
                </a:lnTo>
                <a:lnTo>
                  <a:pt x="329953" y="751460"/>
                </a:lnTo>
                <a:lnTo>
                  <a:pt x="377202" y="754405"/>
                </a:lnTo>
                <a:lnTo>
                  <a:pt x="424452" y="751460"/>
                </a:lnTo>
                <a:lnTo>
                  <a:pt x="469969" y="742865"/>
                </a:lnTo>
                <a:lnTo>
                  <a:pt x="513396" y="728974"/>
                </a:lnTo>
                <a:lnTo>
                  <a:pt x="554379" y="710144"/>
                </a:lnTo>
                <a:lnTo>
                  <a:pt x="592560" y="686731"/>
                </a:lnTo>
                <a:lnTo>
                  <a:pt x="627583" y="659092"/>
                </a:lnTo>
                <a:lnTo>
                  <a:pt x="659092" y="627583"/>
                </a:lnTo>
                <a:lnTo>
                  <a:pt x="686731" y="592560"/>
                </a:lnTo>
                <a:lnTo>
                  <a:pt x="710144" y="554379"/>
                </a:lnTo>
                <a:lnTo>
                  <a:pt x="728974" y="513396"/>
                </a:lnTo>
                <a:lnTo>
                  <a:pt x="742865" y="469969"/>
                </a:lnTo>
                <a:lnTo>
                  <a:pt x="751460" y="424452"/>
                </a:lnTo>
                <a:lnTo>
                  <a:pt x="754405" y="377202"/>
                </a:lnTo>
                <a:lnTo>
                  <a:pt x="751460" y="329953"/>
                </a:lnTo>
                <a:lnTo>
                  <a:pt x="742865" y="284436"/>
                </a:lnTo>
                <a:lnTo>
                  <a:pt x="728974" y="241008"/>
                </a:lnTo>
                <a:lnTo>
                  <a:pt x="710144" y="200026"/>
                </a:lnTo>
                <a:lnTo>
                  <a:pt x="686731" y="161845"/>
                </a:lnTo>
                <a:lnTo>
                  <a:pt x="659092" y="126822"/>
                </a:lnTo>
                <a:lnTo>
                  <a:pt x="627583" y="95312"/>
                </a:lnTo>
                <a:lnTo>
                  <a:pt x="592560" y="67673"/>
                </a:lnTo>
                <a:lnTo>
                  <a:pt x="554379" y="44261"/>
                </a:lnTo>
                <a:lnTo>
                  <a:pt x="513396" y="25431"/>
                </a:lnTo>
                <a:lnTo>
                  <a:pt x="469969" y="11540"/>
                </a:lnTo>
                <a:lnTo>
                  <a:pt x="424452" y="2944"/>
                </a:lnTo>
                <a:lnTo>
                  <a:pt x="377202" y="0"/>
                </a:lnTo>
                <a:close/>
              </a:path>
            </a:pathLst>
          </a:custGeom>
          <a:solidFill>
            <a:srgbClr val="2B373D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2" name="object 45">
            <a:extLst>
              <a:ext uri="{FF2B5EF4-FFF2-40B4-BE49-F238E27FC236}">
                <a16:creationId xmlns:a16="http://schemas.microsoft.com/office/drawing/2014/main" id="{BC0CD378-A2F7-259C-636F-5E45C01F642B}"/>
              </a:ext>
            </a:extLst>
          </p:cNvPr>
          <p:cNvSpPr txBox="1"/>
          <p:nvPr/>
        </p:nvSpPr>
        <p:spPr>
          <a:xfrm>
            <a:off x="5275340" y="4324803"/>
            <a:ext cx="248801" cy="13721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algn="l" rtl="0">
              <a:lnSpc>
                <a:spcPct val="100000"/>
              </a:lnSpc>
              <a:spcBef>
                <a:spcPts val="110"/>
              </a:spcBef>
            </a:pPr>
            <a:r>
              <a:rPr lang="en-gb" sz="800" b="0" i="0" u="none" spc="-25" baseline="0">
                <a:solidFill>
                  <a:srgbClr val="FFFFFF"/>
                </a:solidFill>
                <a:latin typeface="Calmetta"/>
                <a:ea typeface="Calmetta"/>
                <a:cs typeface="Calmetta"/>
              </a:rPr>
              <a:t>from</a:t>
            </a:r>
            <a:endParaRPr sz="800">
              <a:latin typeface="Calmetta"/>
              <a:cs typeface="Calmetta"/>
            </a:endParaRPr>
          </a:p>
        </p:txBody>
      </p:sp>
      <p:sp>
        <p:nvSpPr>
          <p:cNvPr id="33" name="object 46">
            <a:extLst>
              <a:ext uri="{FF2B5EF4-FFF2-40B4-BE49-F238E27FC236}">
                <a16:creationId xmlns:a16="http://schemas.microsoft.com/office/drawing/2014/main" id="{B061FAE4-C40D-9ED6-ED14-6BE4473DBFB6}"/>
              </a:ext>
            </a:extLst>
          </p:cNvPr>
          <p:cNvSpPr txBox="1"/>
          <p:nvPr/>
        </p:nvSpPr>
        <p:spPr>
          <a:xfrm>
            <a:off x="5128888" y="4490026"/>
            <a:ext cx="621030" cy="23596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 algn="l" rtl="0">
              <a:lnSpc>
                <a:spcPct val="100000"/>
              </a:lnSpc>
              <a:spcBef>
                <a:spcPts val="100"/>
              </a:spcBef>
            </a:pPr>
            <a:r>
              <a:rPr lang="en-gb" sz="1450" b="1" i="0" u="none" spc="-15" baseline="0">
                <a:solidFill>
                  <a:srgbClr val="FFFFFF"/>
                </a:solidFill>
                <a:latin typeface="Calmetta XBold" panose="020B0803020203030204" pitchFamily="34" charset="0"/>
                <a:ea typeface="Calmetta XBold" panose="020B0803020203030204" pitchFamily="34" charset="0"/>
                <a:cs typeface="Calmetta XBold" panose="020B0803020203030204" pitchFamily="34" charset="0"/>
              </a:rPr>
              <a:t>€4.20</a:t>
            </a:r>
            <a:r>
              <a:rPr lang="en-gb" sz="1450" b="1" i="0" u="none" spc="-175" baseline="0">
                <a:solidFill>
                  <a:srgbClr val="FFFFFF"/>
                </a:solidFill>
                <a:latin typeface="Calmetta XBold" panose="020B0803020203030204" pitchFamily="34" charset="0"/>
                <a:ea typeface="Calmetta XBold" panose="020B0803020203030204" pitchFamily="34" charset="0"/>
                <a:cs typeface="Calmetta XBold" panose="020B0803020203030204" pitchFamily="34" charset="0"/>
              </a:rPr>
              <a:t>  </a:t>
            </a:r>
            <a:r>
              <a:rPr lang="en-gb" sz="1450" b="1" i="0" u="none" spc="-25" baseline="0">
                <a:solidFill>
                  <a:srgbClr val="FFFFFF"/>
                </a:solidFill>
                <a:latin typeface="Calmetta XBold" panose="020B0803020203030204" pitchFamily="34" charset="0"/>
                <a:ea typeface="Calmetta XBold" panose="020B0803020203030204" pitchFamily="34" charset="0"/>
                <a:cs typeface="Calmetta XBold" panose="020B0803020203030204" pitchFamily="34" charset="0"/>
              </a:rPr>
              <a:t> </a:t>
            </a:r>
            <a:endParaRPr sz="1275" baseline="32679">
              <a:latin typeface="Calmetta XBold" panose="020B0803020203030204" pitchFamily="34" charset="0"/>
              <a:ea typeface="Calmetta XBold" panose="020B0803020203030204" pitchFamily="34" charset="0"/>
              <a:cs typeface="Calmetta XBold" panose="020B0803020203030204" pitchFamily="34" charset="0"/>
            </a:endParaRPr>
          </a:p>
        </p:txBody>
      </p:sp>
      <p:sp>
        <p:nvSpPr>
          <p:cNvPr id="34" name="object 47">
            <a:extLst>
              <a:ext uri="{FF2B5EF4-FFF2-40B4-BE49-F238E27FC236}">
                <a16:creationId xmlns:a16="http://schemas.microsoft.com/office/drawing/2014/main" id="{7C02BBF3-FA12-AF7D-81D6-F56A4C11D259}"/>
              </a:ext>
            </a:extLst>
          </p:cNvPr>
          <p:cNvSpPr txBox="1"/>
          <p:nvPr/>
        </p:nvSpPr>
        <p:spPr>
          <a:xfrm>
            <a:off x="5181474" y="4723120"/>
            <a:ext cx="521833" cy="13721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algn="l" rtl="0">
              <a:lnSpc>
                <a:spcPct val="100000"/>
              </a:lnSpc>
              <a:spcBef>
                <a:spcPts val="110"/>
              </a:spcBef>
            </a:pPr>
            <a:r>
              <a:rPr lang="en-gb" sz="800" b="0" i="0" u="none" spc="-10" baseline="0">
                <a:solidFill>
                  <a:srgbClr val="FFFFFF"/>
                </a:solidFill>
                <a:latin typeface="Calmetta"/>
                <a:ea typeface="Calmetta"/>
                <a:cs typeface="Calmetta"/>
              </a:rPr>
              <a:t>per month</a:t>
            </a:r>
            <a:endParaRPr sz="800">
              <a:latin typeface="Calmetta"/>
              <a:cs typeface="Calmetta"/>
            </a:endParaRPr>
          </a:p>
        </p:txBody>
      </p:sp>
      <p:sp>
        <p:nvSpPr>
          <p:cNvPr id="35" name="object 48">
            <a:extLst>
              <a:ext uri="{FF2B5EF4-FFF2-40B4-BE49-F238E27FC236}">
                <a16:creationId xmlns:a16="http://schemas.microsoft.com/office/drawing/2014/main" id="{EDA514A6-B0F2-9F57-0DAD-E9A20D63FBB5}"/>
              </a:ext>
            </a:extLst>
          </p:cNvPr>
          <p:cNvSpPr/>
          <p:nvPr/>
        </p:nvSpPr>
        <p:spPr>
          <a:xfrm>
            <a:off x="5010437" y="4218758"/>
            <a:ext cx="755015" cy="755015"/>
          </a:xfrm>
          <a:custGeom>
            <a:avLst/>
            <a:gdLst/>
            <a:ahLst/>
            <a:cxnLst/>
            <a:rect l="l" t="t" r="r" b="b"/>
            <a:pathLst>
              <a:path w="755014" h="755014">
                <a:moveTo>
                  <a:pt x="377202" y="754405"/>
                </a:moveTo>
                <a:lnTo>
                  <a:pt x="424452" y="751460"/>
                </a:lnTo>
                <a:lnTo>
                  <a:pt x="469969" y="742865"/>
                </a:lnTo>
                <a:lnTo>
                  <a:pt x="513396" y="728974"/>
                </a:lnTo>
                <a:lnTo>
                  <a:pt x="554379" y="710144"/>
                </a:lnTo>
                <a:lnTo>
                  <a:pt x="592560" y="686731"/>
                </a:lnTo>
                <a:lnTo>
                  <a:pt x="627583" y="659092"/>
                </a:lnTo>
                <a:lnTo>
                  <a:pt x="659092" y="627583"/>
                </a:lnTo>
                <a:lnTo>
                  <a:pt x="686731" y="592560"/>
                </a:lnTo>
                <a:lnTo>
                  <a:pt x="710144" y="554379"/>
                </a:lnTo>
                <a:lnTo>
                  <a:pt x="728974" y="513396"/>
                </a:lnTo>
                <a:lnTo>
                  <a:pt x="742865" y="469969"/>
                </a:lnTo>
                <a:lnTo>
                  <a:pt x="751460" y="424452"/>
                </a:lnTo>
                <a:lnTo>
                  <a:pt x="754405" y="377202"/>
                </a:lnTo>
                <a:lnTo>
                  <a:pt x="751460" y="329953"/>
                </a:lnTo>
                <a:lnTo>
                  <a:pt x="742865" y="284436"/>
                </a:lnTo>
                <a:lnTo>
                  <a:pt x="728974" y="241008"/>
                </a:lnTo>
                <a:lnTo>
                  <a:pt x="710144" y="200026"/>
                </a:lnTo>
                <a:lnTo>
                  <a:pt x="686731" y="161845"/>
                </a:lnTo>
                <a:lnTo>
                  <a:pt x="659092" y="126822"/>
                </a:lnTo>
                <a:lnTo>
                  <a:pt x="627583" y="95312"/>
                </a:lnTo>
                <a:lnTo>
                  <a:pt x="592560" y="67673"/>
                </a:lnTo>
                <a:lnTo>
                  <a:pt x="554379" y="44261"/>
                </a:lnTo>
                <a:lnTo>
                  <a:pt x="513396" y="25431"/>
                </a:lnTo>
                <a:lnTo>
                  <a:pt x="469969" y="11540"/>
                </a:lnTo>
                <a:lnTo>
                  <a:pt x="424452" y="2944"/>
                </a:lnTo>
                <a:lnTo>
                  <a:pt x="377202" y="0"/>
                </a:lnTo>
                <a:lnTo>
                  <a:pt x="329953" y="2944"/>
                </a:lnTo>
                <a:lnTo>
                  <a:pt x="284436" y="11540"/>
                </a:lnTo>
                <a:lnTo>
                  <a:pt x="241008" y="25431"/>
                </a:lnTo>
                <a:lnTo>
                  <a:pt x="200026" y="44261"/>
                </a:lnTo>
                <a:lnTo>
                  <a:pt x="161845" y="67673"/>
                </a:lnTo>
                <a:lnTo>
                  <a:pt x="126822" y="95312"/>
                </a:lnTo>
                <a:lnTo>
                  <a:pt x="95312" y="126822"/>
                </a:lnTo>
                <a:lnTo>
                  <a:pt x="67673" y="161845"/>
                </a:lnTo>
                <a:lnTo>
                  <a:pt x="44261" y="200026"/>
                </a:lnTo>
                <a:lnTo>
                  <a:pt x="25431" y="241008"/>
                </a:lnTo>
                <a:lnTo>
                  <a:pt x="11540" y="284436"/>
                </a:lnTo>
                <a:lnTo>
                  <a:pt x="2944" y="329953"/>
                </a:lnTo>
                <a:lnTo>
                  <a:pt x="0" y="377202"/>
                </a:lnTo>
                <a:lnTo>
                  <a:pt x="2944" y="424452"/>
                </a:lnTo>
                <a:lnTo>
                  <a:pt x="11540" y="469969"/>
                </a:lnTo>
                <a:lnTo>
                  <a:pt x="25431" y="513396"/>
                </a:lnTo>
                <a:lnTo>
                  <a:pt x="44261" y="554379"/>
                </a:lnTo>
                <a:lnTo>
                  <a:pt x="67673" y="592560"/>
                </a:lnTo>
                <a:lnTo>
                  <a:pt x="95312" y="627583"/>
                </a:lnTo>
                <a:lnTo>
                  <a:pt x="126822" y="659092"/>
                </a:lnTo>
                <a:lnTo>
                  <a:pt x="161845" y="686731"/>
                </a:lnTo>
                <a:lnTo>
                  <a:pt x="200026" y="710144"/>
                </a:lnTo>
                <a:lnTo>
                  <a:pt x="241008" y="728974"/>
                </a:lnTo>
                <a:lnTo>
                  <a:pt x="284436" y="742865"/>
                </a:lnTo>
                <a:lnTo>
                  <a:pt x="329953" y="751460"/>
                </a:lnTo>
                <a:lnTo>
                  <a:pt x="377202" y="754405"/>
                </a:lnTo>
                <a:close/>
              </a:path>
            </a:pathLst>
          </a:custGeom>
          <a:ln w="25400">
            <a:solidFill>
              <a:srgbClr val="FFFFFF"/>
            </a:solidFill>
          </a:ln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36" name="object 49">
            <a:extLst>
              <a:ext uri="{FF2B5EF4-FFF2-40B4-BE49-F238E27FC236}">
                <a16:creationId xmlns:a16="http://schemas.microsoft.com/office/drawing/2014/main" id="{AE483003-DCE4-27C1-F874-C017F6D16BFE}"/>
              </a:ext>
            </a:extLst>
          </p:cNvPr>
          <p:cNvSpPr txBox="1"/>
          <p:nvPr/>
        </p:nvSpPr>
        <p:spPr>
          <a:xfrm>
            <a:off x="4946537" y="5578317"/>
            <a:ext cx="535940" cy="137217"/>
          </a:xfrm>
          <a:prstGeom prst="rect">
            <a:avLst/>
          </a:prstGeom>
        </p:spPr>
        <p:txBody>
          <a:bodyPr vert="horz" wrap="square" lIns="0" tIns="13970" rIns="0" bIns="0" rtlCol="0">
            <a:spAutoFit/>
          </a:bodyPr>
          <a:lstStyle/>
          <a:p>
            <a:pPr marL="12700" algn="l" rtl="0">
              <a:lnSpc>
                <a:spcPct val="100000"/>
              </a:lnSpc>
              <a:spcBef>
                <a:spcPts val="110"/>
              </a:spcBef>
            </a:pPr>
            <a:r>
              <a:rPr lang="en-gb" sz="800" b="0" i="0" u="none" baseline="0">
                <a:solidFill>
                  <a:srgbClr val="2D3C4B"/>
                </a:solidFill>
                <a:latin typeface="Calmetta Light" panose="020B0403020203030204" pitchFamily="34" charset="0"/>
                <a:ea typeface="Calmetta Light" panose="020B0403020203030204" pitchFamily="34" charset="0"/>
                <a:cs typeface="Calmetta Light" panose="020B0403020203030204" pitchFamily="34" charset="0"/>
              </a:rPr>
              <a:t>*</a:t>
            </a:r>
            <a:r>
              <a:rPr lang="en-gb" sz="800" b="0" i="0" u="none" spc="-15" baseline="0">
                <a:solidFill>
                  <a:srgbClr val="2D3C4B"/>
                </a:solidFill>
                <a:latin typeface="Calmetta Light" panose="020B0403020203030204" pitchFamily="34" charset="0"/>
                <a:ea typeface="Calmetta Light" panose="020B0403020203030204" pitchFamily="34" charset="0"/>
                <a:cs typeface="Calmetta Light" panose="020B0403020203030204" pitchFamily="34" charset="0"/>
              </a:rPr>
              <a:t> </a:t>
            </a:r>
            <a:r>
              <a:rPr lang="en-gb" sz="800" b="0" i="0" u="none" baseline="0">
                <a:solidFill>
                  <a:srgbClr val="2D3C4B"/>
                </a:solidFill>
                <a:latin typeface="Calmetta Light" panose="020B0403020203030204" pitchFamily="34" charset="0"/>
                <a:ea typeface="Calmetta Light" panose="020B0403020203030204" pitchFamily="34" charset="0"/>
                <a:cs typeface="Calmetta Light" panose="020B0403020203030204" pitchFamily="34" charset="0"/>
              </a:rPr>
              <a:t>plus</a:t>
            </a:r>
            <a:r>
              <a:rPr lang="en-gb" sz="800" b="0" i="0" u="none" spc="-15" baseline="0">
                <a:solidFill>
                  <a:srgbClr val="2D3C4B"/>
                </a:solidFill>
                <a:latin typeface="Calmetta Light" panose="020B0403020203030204" pitchFamily="34" charset="0"/>
                <a:ea typeface="Calmetta Light" panose="020B0403020203030204" pitchFamily="34" charset="0"/>
                <a:cs typeface="Calmetta Light" panose="020B0403020203030204" pitchFamily="34" charset="0"/>
              </a:rPr>
              <a:t> </a:t>
            </a:r>
            <a:r>
              <a:rPr lang="en-gb" sz="800" b="0" i="0" u="none" spc="-20" baseline="0">
                <a:solidFill>
                  <a:srgbClr val="2D3C4B"/>
                </a:solidFill>
                <a:latin typeface="Calmetta Light" panose="020B0403020203030204" pitchFamily="34" charset="0"/>
                <a:ea typeface="Calmetta Light" panose="020B0403020203030204" pitchFamily="34" charset="0"/>
                <a:cs typeface="Calmetta Light" panose="020B0403020203030204" pitchFamily="34" charset="0"/>
              </a:rPr>
              <a:t>VAT</a:t>
            </a:r>
            <a:endParaRPr sz="800">
              <a:latin typeface="Calmetta Light" panose="020B0403020203030204" pitchFamily="34" charset="0"/>
              <a:ea typeface="Calmetta Light" panose="020B0403020203030204" pitchFamily="34" charset="0"/>
              <a:cs typeface="Calmetta Light" panose="020B0403020203030204" pitchFamily="34" charset="0"/>
            </a:endParaRPr>
          </a:p>
        </p:txBody>
      </p:sp>
      <p:grpSp>
        <p:nvGrpSpPr>
          <p:cNvPr id="37" name="Gruppieren 36">
            <a:extLst>
              <a:ext uri="{FF2B5EF4-FFF2-40B4-BE49-F238E27FC236}">
                <a16:creationId xmlns:a16="http://schemas.microsoft.com/office/drawing/2014/main" id="{99126D0C-C972-945A-EB5F-44F923D7E65F}"/>
              </a:ext>
            </a:extLst>
          </p:cNvPr>
          <p:cNvGrpSpPr/>
          <p:nvPr/>
        </p:nvGrpSpPr>
        <p:grpSpPr>
          <a:xfrm>
            <a:off x="5990418" y="2335994"/>
            <a:ext cx="519789" cy="518641"/>
            <a:chOff x="6606401" y="2949966"/>
            <a:chExt cx="519789" cy="518641"/>
          </a:xfrm>
        </p:grpSpPr>
        <p:pic>
          <p:nvPicPr>
            <p:cNvPr id="38" name="object 34">
              <a:extLst>
                <a:ext uri="{FF2B5EF4-FFF2-40B4-BE49-F238E27FC236}">
                  <a16:creationId xmlns:a16="http://schemas.microsoft.com/office/drawing/2014/main" id="{C37059E3-9C67-549A-EA3D-696640538466}"/>
                </a:ext>
              </a:extLst>
            </p:cNvPr>
            <p:cNvPicPr/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74940" y="3133481"/>
              <a:ext cx="174383" cy="151612"/>
            </a:xfrm>
            <a:prstGeom prst="rect">
              <a:avLst/>
            </a:prstGeom>
          </p:spPr>
        </p:pic>
        <p:pic>
          <p:nvPicPr>
            <p:cNvPr id="39" name="Grafik 38">
              <a:extLst>
                <a:ext uri="{FF2B5EF4-FFF2-40B4-BE49-F238E27FC236}">
                  <a16:creationId xmlns:a16="http://schemas.microsoft.com/office/drawing/2014/main" id="{FFCE3D48-159E-3012-84B7-19F0BCC0181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06401" y="2949966"/>
              <a:ext cx="519789" cy="518641"/>
            </a:xfrm>
            <a:prstGeom prst="rect">
              <a:avLst/>
            </a:prstGeom>
          </p:spPr>
        </p:pic>
      </p:grpSp>
      <p:grpSp>
        <p:nvGrpSpPr>
          <p:cNvPr id="40" name="Gruppieren 39">
            <a:extLst>
              <a:ext uri="{FF2B5EF4-FFF2-40B4-BE49-F238E27FC236}">
                <a16:creationId xmlns:a16="http://schemas.microsoft.com/office/drawing/2014/main" id="{B763BA2D-581F-FD70-5E64-467239744F3B}"/>
              </a:ext>
            </a:extLst>
          </p:cNvPr>
          <p:cNvGrpSpPr/>
          <p:nvPr/>
        </p:nvGrpSpPr>
        <p:grpSpPr>
          <a:xfrm>
            <a:off x="5996310" y="1317626"/>
            <a:ext cx="519789" cy="518641"/>
            <a:chOff x="6602751" y="1855737"/>
            <a:chExt cx="519789" cy="518641"/>
          </a:xfrm>
        </p:grpSpPr>
        <p:pic>
          <p:nvPicPr>
            <p:cNvPr id="41" name="object 37">
              <a:extLst>
                <a:ext uri="{FF2B5EF4-FFF2-40B4-BE49-F238E27FC236}">
                  <a16:creationId xmlns:a16="http://schemas.microsoft.com/office/drawing/2014/main" id="{F0EC521C-1856-D6C9-2511-87FC6BA1DD9A}"/>
                </a:ext>
              </a:extLst>
            </p:cNvPr>
            <p:cNvPicPr/>
            <p:nvPr/>
          </p:nvPicPr>
          <p:blipFill>
            <a:blip r:embed="rId5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759427" y="2048696"/>
              <a:ext cx="206438" cy="155854"/>
            </a:xfrm>
            <a:prstGeom prst="rect">
              <a:avLst/>
            </a:prstGeom>
          </p:spPr>
        </p:pic>
        <p:pic>
          <p:nvPicPr>
            <p:cNvPr id="42" name="Grafik 41">
              <a:extLst>
                <a:ext uri="{FF2B5EF4-FFF2-40B4-BE49-F238E27FC236}">
                  <a16:creationId xmlns:a16="http://schemas.microsoft.com/office/drawing/2014/main" id="{719BE3A9-68B8-4C65-B6A5-41E3728F950A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02751" y="1855737"/>
              <a:ext cx="519789" cy="518641"/>
            </a:xfrm>
            <a:prstGeom prst="rect">
              <a:avLst/>
            </a:prstGeom>
          </p:spPr>
        </p:pic>
      </p:grpSp>
      <p:grpSp>
        <p:nvGrpSpPr>
          <p:cNvPr id="43" name="Gruppieren 42">
            <a:extLst>
              <a:ext uri="{FF2B5EF4-FFF2-40B4-BE49-F238E27FC236}">
                <a16:creationId xmlns:a16="http://schemas.microsoft.com/office/drawing/2014/main" id="{84BF995A-2DBD-3A9C-2EB6-EFBD71670B44}"/>
              </a:ext>
            </a:extLst>
          </p:cNvPr>
          <p:cNvGrpSpPr/>
          <p:nvPr/>
        </p:nvGrpSpPr>
        <p:grpSpPr>
          <a:xfrm>
            <a:off x="5999229" y="3927772"/>
            <a:ext cx="519789" cy="518641"/>
            <a:chOff x="6602749" y="4200187"/>
            <a:chExt cx="519789" cy="518641"/>
          </a:xfrm>
        </p:grpSpPr>
        <p:sp>
          <p:nvSpPr>
            <p:cNvPr id="44" name="object 31">
              <a:extLst>
                <a:ext uri="{FF2B5EF4-FFF2-40B4-BE49-F238E27FC236}">
                  <a16:creationId xmlns:a16="http://schemas.microsoft.com/office/drawing/2014/main" id="{16B09E57-DFF3-A86F-ECE7-162B4CA683F0}"/>
                </a:ext>
              </a:extLst>
            </p:cNvPr>
            <p:cNvSpPr/>
            <p:nvPr/>
          </p:nvSpPr>
          <p:spPr>
            <a:xfrm>
              <a:off x="6710006" y="4383626"/>
              <a:ext cx="287655" cy="151765"/>
            </a:xfrm>
            <a:custGeom>
              <a:avLst/>
              <a:gdLst/>
              <a:ahLst/>
              <a:cxnLst/>
              <a:rect l="l" t="t" r="r" b="b"/>
              <a:pathLst>
                <a:path w="287654" h="151764">
                  <a:moveTo>
                    <a:pt x="32880" y="0"/>
                  </a:moveTo>
                  <a:lnTo>
                    <a:pt x="546" y="0"/>
                  </a:lnTo>
                  <a:lnTo>
                    <a:pt x="0" y="419"/>
                  </a:lnTo>
                  <a:lnTo>
                    <a:pt x="0" y="1701"/>
                  </a:lnTo>
                  <a:lnTo>
                    <a:pt x="203" y="2476"/>
                  </a:lnTo>
                  <a:lnTo>
                    <a:pt x="622" y="3606"/>
                  </a:lnTo>
                  <a:lnTo>
                    <a:pt x="46685" y="150126"/>
                  </a:lnTo>
                  <a:lnTo>
                    <a:pt x="47028" y="150736"/>
                  </a:lnTo>
                  <a:lnTo>
                    <a:pt x="47866" y="151434"/>
                  </a:lnTo>
                  <a:lnTo>
                    <a:pt x="48552" y="151612"/>
                  </a:lnTo>
                  <a:lnTo>
                    <a:pt x="82537" y="151612"/>
                  </a:lnTo>
                  <a:lnTo>
                    <a:pt x="93998" y="119125"/>
                  </a:lnTo>
                  <a:lnTo>
                    <a:pt x="66167" y="119125"/>
                  </a:lnTo>
                  <a:lnTo>
                    <a:pt x="34467" y="1346"/>
                  </a:lnTo>
                  <a:lnTo>
                    <a:pt x="34163" y="711"/>
                  </a:lnTo>
                  <a:lnTo>
                    <a:pt x="33464" y="139"/>
                  </a:lnTo>
                  <a:lnTo>
                    <a:pt x="32880" y="0"/>
                  </a:lnTo>
                  <a:close/>
                </a:path>
                <a:path w="287654" h="151764">
                  <a:moveTo>
                    <a:pt x="129641" y="0"/>
                  </a:moveTo>
                  <a:lnTo>
                    <a:pt x="98640" y="0"/>
                  </a:lnTo>
                  <a:lnTo>
                    <a:pt x="98044" y="139"/>
                  </a:lnTo>
                  <a:lnTo>
                    <a:pt x="97345" y="711"/>
                  </a:lnTo>
                  <a:lnTo>
                    <a:pt x="97040" y="1346"/>
                  </a:lnTo>
                  <a:lnTo>
                    <a:pt x="96724" y="2476"/>
                  </a:lnTo>
                  <a:lnTo>
                    <a:pt x="66167" y="119125"/>
                  </a:lnTo>
                  <a:lnTo>
                    <a:pt x="93998" y="119125"/>
                  </a:lnTo>
                  <a:lnTo>
                    <a:pt x="129641" y="3606"/>
                  </a:lnTo>
                  <a:lnTo>
                    <a:pt x="130097" y="2336"/>
                  </a:lnTo>
                  <a:lnTo>
                    <a:pt x="130263" y="1701"/>
                  </a:lnTo>
                  <a:lnTo>
                    <a:pt x="130263" y="419"/>
                  </a:lnTo>
                  <a:lnTo>
                    <a:pt x="129641" y="0"/>
                  </a:lnTo>
                  <a:close/>
                </a:path>
                <a:path w="287654" h="151764">
                  <a:moveTo>
                    <a:pt x="187769" y="0"/>
                  </a:moveTo>
                  <a:lnTo>
                    <a:pt x="153225" y="0"/>
                  </a:lnTo>
                  <a:lnTo>
                    <a:pt x="152247" y="774"/>
                  </a:lnTo>
                  <a:lnTo>
                    <a:pt x="140042" y="149275"/>
                  </a:lnTo>
                  <a:lnTo>
                    <a:pt x="140042" y="150837"/>
                  </a:lnTo>
                  <a:lnTo>
                    <a:pt x="140881" y="151612"/>
                  </a:lnTo>
                  <a:lnTo>
                    <a:pt x="168135" y="151612"/>
                  </a:lnTo>
                  <a:lnTo>
                    <a:pt x="169037" y="150837"/>
                  </a:lnTo>
                  <a:lnTo>
                    <a:pt x="169176" y="149275"/>
                  </a:lnTo>
                  <a:lnTo>
                    <a:pt x="176669" y="42468"/>
                  </a:lnTo>
                  <a:lnTo>
                    <a:pt x="201296" y="42468"/>
                  </a:lnTo>
                  <a:lnTo>
                    <a:pt x="189369" y="2336"/>
                  </a:lnTo>
                  <a:lnTo>
                    <a:pt x="188810" y="774"/>
                  </a:lnTo>
                  <a:lnTo>
                    <a:pt x="187769" y="0"/>
                  </a:lnTo>
                  <a:close/>
                </a:path>
                <a:path w="287654" h="151764">
                  <a:moveTo>
                    <a:pt x="278532" y="42252"/>
                  </a:moveTo>
                  <a:lnTo>
                    <a:pt x="249504" y="42252"/>
                  </a:lnTo>
                  <a:lnTo>
                    <a:pt x="257416" y="149275"/>
                  </a:lnTo>
                  <a:lnTo>
                    <a:pt x="257556" y="150837"/>
                  </a:lnTo>
                  <a:lnTo>
                    <a:pt x="258457" y="151612"/>
                  </a:lnTo>
                  <a:lnTo>
                    <a:pt x="286334" y="151612"/>
                  </a:lnTo>
                  <a:lnTo>
                    <a:pt x="287172" y="150837"/>
                  </a:lnTo>
                  <a:lnTo>
                    <a:pt x="287172" y="149275"/>
                  </a:lnTo>
                  <a:lnTo>
                    <a:pt x="278532" y="42252"/>
                  </a:lnTo>
                  <a:close/>
                </a:path>
                <a:path w="287654" h="151764">
                  <a:moveTo>
                    <a:pt x="201296" y="42468"/>
                  </a:moveTo>
                  <a:lnTo>
                    <a:pt x="176669" y="42468"/>
                  </a:lnTo>
                  <a:lnTo>
                    <a:pt x="199148" y="118414"/>
                  </a:lnTo>
                  <a:lnTo>
                    <a:pt x="200190" y="119125"/>
                  </a:lnTo>
                  <a:lnTo>
                    <a:pt x="224878" y="119125"/>
                  </a:lnTo>
                  <a:lnTo>
                    <a:pt x="225996" y="118414"/>
                  </a:lnTo>
                  <a:lnTo>
                    <a:pt x="226402" y="117005"/>
                  </a:lnTo>
                  <a:lnTo>
                    <a:pt x="236312" y="84937"/>
                  </a:lnTo>
                  <a:lnTo>
                    <a:pt x="213918" y="84937"/>
                  </a:lnTo>
                  <a:lnTo>
                    <a:pt x="201296" y="42468"/>
                  </a:lnTo>
                  <a:close/>
                </a:path>
                <a:path w="287654" h="151764">
                  <a:moveTo>
                    <a:pt x="274193" y="0"/>
                  </a:moveTo>
                  <a:lnTo>
                    <a:pt x="240690" y="0"/>
                  </a:lnTo>
                  <a:lnTo>
                    <a:pt x="239649" y="774"/>
                  </a:lnTo>
                  <a:lnTo>
                    <a:pt x="239102" y="2336"/>
                  </a:lnTo>
                  <a:lnTo>
                    <a:pt x="213918" y="84937"/>
                  </a:lnTo>
                  <a:lnTo>
                    <a:pt x="236312" y="84937"/>
                  </a:lnTo>
                  <a:lnTo>
                    <a:pt x="249504" y="42252"/>
                  </a:lnTo>
                  <a:lnTo>
                    <a:pt x="278532" y="42252"/>
                  </a:lnTo>
                  <a:lnTo>
                    <a:pt x="275310" y="2336"/>
                  </a:lnTo>
                  <a:lnTo>
                    <a:pt x="275170" y="774"/>
                  </a:lnTo>
                  <a:lnTo>
                    <a:pt x="274193" y="0"/>
                  </a:lnTo>
                  <a:close/>
                </a:path>
              </a:pathLst>
            </a:custGeom>
            <a:solidFill>
              <a:srgbClr val="2D3C4B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45" name="Grafik 44">
              <a:extLst>
                <a:ext uri="{FF2B5EF4-FFF2-40B4-BE49-F238E27FC236}">
                  <a16:creationId xmlns:a16="http://schemas.microsoft.com/office/drawing/2014/main" id="{C67D8940-04CA-CD46-213F-12FD2143D4E4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602749" y="4200187"/>
              <a:ext cx="519789" cy="518641"/>
            </a:xfrm>
            <a:prstGeom prst="rect">
              <a:avLst/>
            </a:prstGeom>
          </p:spPr>
        </p:pic>
      </p:grpSp>
      <p:sp>
        <p:nvSpPr>
          <p:cNvPr id="46" name="object 27">
            <a:extLst>
              <a:ext uri="{FF2B5EF4-FFF2-40B4-BE49-F238E27FC236}">
                <a16:creationId xmlns:a16="http://schemas.microsoft.com/office/drawing/2014/main" id="{36DCBE4D-BC68-17B8-3CEE-B72C687777C9}"/>
              </a:ext>
            </a:extLst>
          </p:cNvPr>
          <p:cNvSpPr txBox="1"/>
          <p:nvPr/>
        </p:nvSpPr>
        <p:spPr>
          <a:xfrm>
            <a:off x="6715627" y="3741281"/>
            <a:ext cx="4551623" cy="2179571"/>
          </a:xfrm>
          <a:prstGeom prst="rect">
            <a:avLst/>
          </a:prstGeom>
        </p:spPr>
        <p:txBody>
          <a:bodyPr vert="horz" wrap="square" lIns="0" tIns="12700" rIns="0" bIns="0" rtlCol="0" anchor="t">
            <a:spAutoFit/>
          </a:bodyPr>
          <a:lstStyle/>
          <a:p>
            <a:pPr marL="192405" indent="-180340" algn="l" rtl="0">
              <a:lnSpc>
                <a:spcPct val="110000"/>
              </a:lnSpc>
              <a:spcBef>
                <a:spcPts val="100"/>
              </a:spcBef>
              <a:buFont typeface="Calmetta-XBold"/>
              <a:buChar char="•"/>
              <a:tabLst>
                <a:tab pos="193040" algn="l"/>
              </a:tabLst>
            </a:pPr>
            <a:r>
              <a:rPr lang="en-gb" sz="1400" b="0" i="0" u="none" baseline="0">
                <a:solidFill>
                  <a:srgbClr val="2B373D"/>
                </a:solidFill>
                <a:latin typeface="Calmetta"/>
                <a:ea typeface="Calmetta"/>
                <a:cs typeface="Calmetta"/>
              </a:rPr>
              <a:t>All legal requirements</a:t>
            </a:r>
            <a:r>
              <a:rPr lang="en-gb" sz="1400" b="0" i="0" u="none" spc="-15" baseline="0">
                <a:solidFill>
                  <a:srgbClr val="2B373D"/>
                </a:solidFill>
                <a:latin typeface="Calmetta"/>
                <a:ea typeface="Calmetta"/>
                <a:cs typeface="Calmetta"/>
              </a:rPr>
              <a:t> </a:t>
            </a:r>
            <a:r>
              <a:rPr lang="en-gb" sz="1400" b="0" i="0" u="none" baseline="0">
                <a:solidFill>
                  <a:srgbClr val="2B373D"/>
                </a:solidFill>
                <a:latin typeface="Calmetta"/>
                <a:ea typeface="Calmetta"/>
                <a:cs typeface="Calmetta"/>
              </a:rPr>
              <a:t>and</a:t>
            </a:r>
            <a:r>
              <a:rPr lang="en-gb" sz="1400" b="0" i="0" u="none" spc="-10" baseline="0">
                <a:solidFill>
                  <a:srgbClr val="2B373D"/>
                </a:solidFill>
                <a:latin typeface="Calmetta"/>
                <a:ea typeface="Calmetta"/>
                <a:cs typeface="Calmetta"/>
              </a:rPr>
              <a:t> leasing regulations met</a:t>
            </a:r>
            <a:endParaRPr sz="1400">
              <a:solidFill>
                <a:srgbClr val="2B373D"/>
              </a:solidFill>
              <a:latin typeface="Calmetta"/>
              <a:cs typeface="Calmetta"/>
            </a:endParaRPr>
          </a:p>
          <a:p>
            <a:pPr marL="192405" marR="5080" indent="-180340" algn="l" rtl="0">
              <a:lnSpc>
                <a:spcPct val="110000"/>
              </a:lnSpc>
              <a:buFont typeface="Calmetta-XBold"/>
              <a:buChar char="•"/>
              <a:tabLst>
                <a:tab pos="193040" algn="l"/>
              </a:tabLst>
            </a:pPr>
            <a:r>
              <a:rPr lang="en-gb" sz="1400" b="0" i="0" u="none" baseline="0">
                <a:solidFill>
                  <a:srgbClr val="2B373D"/>
                </a:solidFill>
                <a:latin typeface="Calmetta"/>
                <a:ea typeface="Calmetta"/>
                <a:cs typeface="Calmetta"/>
              </a:rPr>
              <a:t>Worldwide insurance cover for theft, vandalism, damage caused by falls, battery and electrical defects</a:t>
            </a:r>
          </a:p>
          <a:p>
            <a:pPr marL="192405" marR="89535" indent="-180340" algn="l" rtl="0">
              <a:lnSpc>
                <a:spcPct val="110000"/>
              </a:lnSpc>
              <a:buFont typeface="Calmetta-XBold"/>
              <a:buChar char="•"/>
              <a:tabLst>
                <a:tab pos="193040" algn="l"/>
              </a:tabLst>
            </a:pPr>
            <a:r>
              <a:rPr lang="en-gb" sz="1400" b="0" i="0" u="none" baseline="0">
                <a:solidFill>
                  <a:srgbClr val="2B373D"/>
                </a:solidFill>
                <a:latin typeface="Calmetta"/>
                <a:ea typeface="Calmetta"/>
                <a:cs typeface="Calmetta"/>
              </a:rPr>
              <a:t>No deductible and no small claims limit</a:t>
            </a:r>
          </a:p>
          <a:p>
            <a:pPr marL="192405" marR="89535" indent="-180340" algn="l" rtl="0">
              <a:lnSpc>
                <a:spcPct val="110000"/>
              </a:lnSpc>
              <a:buFont typeface="Calmetta-XBold"/>
              <a:buChar char="•"/>
              <a:tabLst>
                <a:tab pos="193040" algn="l"/>
              </a:tabLst>
            </a:pPr>
            <a:r>
              <a:rPr lang="en-gb" sz="1400" b="0" i="0" u="none" baseline="0">
                <a:solidFill>
                  <a:srgbClr val="2B373D"/>
                </a:solidFill>
                <a:latin typeface="Calmetta"/>
                <a:ea typeface="Calmetta"/>
                <a:cs typeface="Calmetta"/>
              </a:rPr>
              <a:t>Includes free protection for the company against payment default</a:t>
            </a:r>
          </a:p>
          <a:p>
            <a:pPr marL="192405" marR="89535" indent="-180340" algn="l" rtl="0">
              <a:lnSpc>
                <a:spcPct val="110000"/>
              </a:lnSpc>
              <a:buFont typeface="Calmetta-XBold"/>
              <a:buChar char="•"/>
              <a:tabLst>
                <a:tab pos="193040" algn="l"/>
              </a:tabLst>
            </a:pPr>
            <a:r>
              <a:rPr lang="en-gb" sz="1400" b="0" i="0" u="none" baseline="0">
                <a:solidFill>
                  <a:srgbClr val="2B373D"/>
                </a:solidFill>
                <a:latin typeface="Calmetta"/>
                <a:ea typeface="Calmetta"/>
                <a:cs typeface="Calmetta"/>
              </a:rPr>
              <a:t>24-hour breakdown cover and support service in Germany and abroad</a:t>
            </a:r>
          </a:p>
          <a:p>
            <a:pPr marL="192405" marR="89535" indent="-180340" algn="l" rtl="0">
              <a:lnSpc>
                <a:spcPct val="110000"/>
              </a:lnSpc>
              <a:buFont typeface="Calmetta-XBold"/>
              <a:buChar char="•"/>
              <a:tabLst>
                <a:tab pos="193040" algn="l"/>
              </a:tabLst>
            </a:pPr>
            <a:endParaRPr lang="en-gb" sz="1600">
              <a:solidFill>
                <a:srgbClr val="2B373D"/>
              </a:solidFill>
              <a:latin typeface="Calmetta"/>
              <a:cs typeface="Calmetta"/>
            </a:endParaRPr>
          </a:p>
        </p:txBody>
      </p:sp>
    </p:spTree>
    <p:extLst>
      <p:ext uri="{BB962C8B-B14F-4D97-AF65-F5344CB8AC3E}">
        <p14:creationId xmlns:p14="http://schemas.microsoft.com/office/powerpoint/2010/main" val="31846070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animBg="1"/>
      <p:bldP spid="9" grpId="0" animBg="1"/>
      <p:bldP spid="16" grpId="0"/>
      <p:bldP spid="17" grpId="0"/>
      <p:bldP spid="18" grpId="0"/>
      <p:bldP spid="19" grpId="0"/>
      <p:bldP spid="20" grpId="0"/>
      <p:bldP spid="21" grpId="0"/>
      <p:bldP spid="23" grpId="0"/>
      <p:bldP spid="24" grpId="0"/>
      <p:bldP spid="25" grpId="0" animBg="1"/>
      <p:bldP spid="26" grpId="0"/>
      <p:bldP spid="27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Bildplatzhalter 9">
            <a:extLst>
              <a:ext uri="{FF2B5EF4-FFF2-40B4-BE49-F238E27FC236}">
                <a16:creationId xmlns:a16="http://schemas.microsoft.com/office/drawing/2014/main" id="{D195C4A5-3288-1974-F1CC-844642583F41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888488" y="0"/>
            <a:ext cx="7632000" cy="6480175"/>
          </a:xfrm>
          <a:prstGeom prst="rect">
            <a:avLst/>
          </a:prstGeom>
          <a:solidFill>
            <a:srgbClr val="2B373D"/>
          </a:solidFill>
        </p:spPr>
      </p:pic>
      <p:sp>
        <p:nvSpPr>
          <p:cNvPr id="9" name="Inhaltsplatzhalter 1">
            <a:extLst>
              <a:ext uri="{FF2B5EF4-FFF2-40B4-BE49-F238E27FC236}">
                <a16:creationId xmlns:a16="http://schemas.microsoft.com/office/drawing/2014/main" id="{CE74FB8D-6DA5-835E-AB9F-78AFEAFB8B25}"/>
              </a:ext>
            </a:extLst>
          </p:cNvPr>
          <p:cNvSpPr txBox="1">
            <a:spLocks/>
          </p:cNvSpPr>
          <p:nvPr/>
        </p:nvSpPr>
        <p:spPr>
          <a:xfrm>
            <a:off x="395288" y="2440316"/>
            <a:ext cx="3600450" cy="3671135"/>
          </a:xfrm>
          <a:prstGeom prst="rect">
            <a:avLst/>
          </a:prstGeom>
        </p:spPr>
        <p:txBody>
          <a:bodyPr vert="horz" lIns="0" tIns="0" rIns="0" bIns="0" numCol="1" spcCol="396000" rtlCol="0" anchor="t" anchorCtr="0">
            <a:noAutofit/>
          </a:bodyPr>
          <a:lstStyle>
            <a:lvl1pPr marL="360000" indent="-360000" algn="l" defTabSz="3600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360000" algn="l" defTabSz="3600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00000" indent="-540000" algn="l" defTabSz="360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00" indent="-540000" algn="l" defTabSz="360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620000" indent="-720000" algn="l" defTabSz="360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20000" indent="-720000" algn="l" defTabSz="360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1620000" indent="-720000" algn="l" defTabSz="360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1620000" indent="-720000" algn="l" defTabSz="360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1620000" indent="-720000" algn="l" defTabSz="360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360363" indent="-342900" algn="l" rtl="0">
              <a:buFont typeface="Arial" panose="020B0604020202020204" pitchFamily="34" charset="0"/>
              <a:buChar char="•"/>
            </a:pPr>
            <a:endParaRPr lang="en-gb"/>
          </a:p>
        </p:txBody>
      </p:sp>
      <p:sp>
        <p:nvSpPr>
          <p:cNvPr id="13" name="Vertikaler Textplatzhalter 13">
            <a:extLst>
              <a:ext uri="{FF2B5EF4-FFF2-40B4-BE49-F238E27FC236}">
                <a16:creationId xmlns:a16="http://schemas.microsoft.com/office/drawing/2014/main" id="{2E76949B-9EF1-7C3F-7A9B-17F5A0B73C3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422721" y="1599323"/>
            <a:ext cx="3189160" cy="4557002"/>
          </a:xfrm>
        </p:spPr>
        <p:txBody>
          <a:bodyPr/>
          <a:lstStyle/>
          <a:p>
            <a:pPr marL="360363" indent="-342900" algn="l" rtl="0">
              <a:buFont typeface="Arial" panose="020B0604020202020204" pitchFamily="34" charset="0"/>
              <a:buChar char="•"/>
            </a:pPr>
            <a:r>
              <a:rPr lang="en-gb" b="0" i="0" u="none" baseline="0"/>
              <a:t>One-time, free registration</a:t>
            </a:r>
          </a:p>
          <a:p>
            <a:pPr marL="360363" indent="-342900">
              <a:buFont typeface="Arial" panose="020B0604020202020204" pitchFamily="34" charset="0"/>
              <a:buChar char="•"/>
            </a:pPr>
            <a:r>
              <a:rPr lang="en-gb"/>
              <a:t>Order your dream bike or find status information</a:t>
            </a:r>
          </a:p>
          <a:p>
            <a:pPr marL="360363" indent="-342900">
              <a:buFont typeface="Arial" panose="020B0604020202020204" pitchFamily="34" charset="0"/>
              <a:buChar char="•"/>
            </a:pPr>
            <a:r>
              <a:rPr lang="en-gb"/>
              <a:t>Your home page showing the terms applicable to your company</a:t>
            </a:r>
          </a:p>
          <a:p>
            <a:pPr marL="360363" indent="-342900" algn="l" rtl="0">
              <a:buFont typeface="Arial" panose="020B0604020202020204" pitchFamily="34" charset="0"/>
              <a:buChar char="•"/>
            </a:pPr>
            <a:r>
              <a:rPr lang="en-gb" b="0" i="0" u="none" baseline="0"/>
              <a:t>Information videos</a:t>
            </a:r>
            <a:r>
              <a:rPr lang="en-gb"/>
              <a:t> &amp; answers to frequently asked </a:t>
            </a:r>
            <a:r>
              <a:rPr lang="en-GB"/>
              <a:t>questions </a:t>
            </a:r>
            <a:r>
              <a:rPr lang="en-gb"/>
              <a:t>(FAQ)</a:t>
            </a:r>
          </a:p>
          <a:p>
            <a:pPr marL="360363" indent="-342900" algn="l" rtl="0">
              <a:buFont typeface="Arial" panose="020B0604020202020204" pitchFamily="34" charset="0"/>
              <a:buChar char="•"/>
            </a:pPr>
            <a:r>
              <a:rPr lang="en-gb" b="0" i="0" u="none" baseline="0"/>
              <a:t>Overview of leasing accessories</a:t>
            </a:r>
          </a:p>
          <a:p>
            <a:pPr marL="360363" indent="-342900" algn="l" rtl="0">
              <a:buFont typeface="Arial" panose="020B0604020202020204" pitchFamily="34" charset="0"/>
              <a:buChar char="•"/>
            </a:pPr>
            <a:r>
              <a:rPr lang="en-GB"/>
              <a:t>Discover JobRad</a:t>
            </a:r>
            <a:r>
              <a:rPr lang="en-GB" baseline="30000"/>
              <a:t>®</a:t>
            </a:r>
            <a:r>
              <a:rPr lang="en-GB"/>
              <a:t>-Deals and save even more</a:t>
            </a:r>
            <a:endParaRPr lang="en-gb" b="0" i="0" u="none" baseline="0"/>
          </a:p>
        </p:txBody>
      </p:sp>
      <p:sp>
        <p:nvSpPr>
          <p:cNvPr id="3" name="object 65">
            <a:extLst>
              <a:ext uri="{FF2B5EF4-FFF2-40B4-BE49-F238E27FC236}">
                <a16:creationId xmlns:a16="http://schemas.microsoft.com/office/drawing/2014/main" id="{4B54AD9A-BAF4-0F02-39A6-95F56843C8FF}"/>
              </a:ext>
            </a:extLst>
          </p:cNvPr>
          <p:cNvSpPr/>
          <p:nvPr/>
        </p:nvSpPr>
        <p:spPr>
          <a:xfrm>
            <a:off x="8644026" y="4118563"/>
            <a:ext cx="2037762" cy="2037762"/>
          </a:xfrm>
          <a:custGeom>
            <a:avLst/>
            <a:gdLst/>
            <a:ahLst/>
            <a:cxnLst/>
            <a:rect l="l" t="t" r="r" b="b"/>
            <a:pathLst>
              <a:path w="1940559" h="1940559">
                <a:moveTo>
                  <a:pt x="970203" y="0"/>
                </a:moveTo>
                <a:lnTo>
                  <a:pt x="921781" y="1187"/>
                </a:lnTo>
                <a:lnTo>
                  <a:pt x="873972" y="4712"/>
                </a:lnTo>
                <a:lnTo>
                  <a:pt x="826834" y="10519"/>
                </a:lnTo>
                <a:lnTo>
                  <a:pt x="780422" y="18552"/>
                </a:lnTo>
                <a:lnTo>
                  <a:pt x="734791" y="28757"/>
                </a:lnTo>
                <a:lnTo>
                  <a:pt x="689997" y="41076"/>
                </a:lnTo>
                <a:lnTo>
                  <a:pt x="646095" y="55455"/>
                </a:lnTo>
                <a:lnTo>
                  <a:pt x="603141" y="71839"/>
                </a:lnTo>
                <a:lnTo>
                  <a:pt x="561191" y="90171"/>
                </a:lnTo>
                <a:lnTo>
                  <a:pt x="520300" y="110396"/>
                </a:lnTo>
                <a:lnTo>
                  <a:pt x="480524" y="132458"/>
                </a:lnTo>
                <a:lnTo>
                  <a:pt x="441919" y="156302"/>
                </a:lnTo>
                <a:lnTo>
                  <a:pt x="404539" y="181873"/>
                </a:lnTo>
                <a:lnTo>
                  <a:pt x="368441" y="209114"/>
                </a:lnTo>
                <a:lnTo>
                  <a:pt x="333680" y="237970"/>
                </a:lnTo>
                <a:lnTo>
                  <a:pt x="300311" y="268385"/>
                </a:lnTo>
                <a:lnTo>
                  <a:pt x="268391" y="300305"/>
                </a:lnTo>
                <a:lnTo>
                  <a:pt x="237975" y="333672"/>
                </a:lnTo>
                <a:lnTo>
                  <a:pt x="209119" y="368433"/>
                </a:lnTo>
                <a:lnTo>
                  <a:pt x="181877" y="404530"/>
                </a:lnTo>
                <a:lnTo>
                  <a:pt x="156306" y="441910"/>
                </a:lnTo>
                <a:lnTo>
                  <a:pt x="132461" y="480515"/>
                </a:lnTo>
                <a:lnTo>
                  <a:pt x="110399" y="520290"/>
                </a:lnTo>
                <a:lnTo>
                  <a:pt x="90173" y="561181"/>
                </a:lnTo>
                <a:lnTo>
                  <a:pt x="71841" y="603130"/>
                </a:lnTo>
                <a:lnTo>
                  <a:pt x="55457" y="646084"/>
                </a:lnTo>
                <a:lnTo>
                  <a:pt x="41077" y="689985"/>
                </a:lnTo>
                <a:lnTo>
                  <a:pt x="28757" y="734779"/>
                </a:lnTo>
                <a:lnTo>
                  <a:pt x="18553" y="780410"/>
                </a:lnTo>
                <a:lnTo>
                  <a:pt x="10519" y="826822"/>
                </a:lnTo>
                <a:lnTo>
                  <a:pt x="4712" y="873960"/>
                </a:lnTo>
                <a:lnTo>
                  <a:pt x="1187" y="921768"/>
                </a:lnTo>
                <a:lnTo>
                  <a:pt x="0" y="970191"/>
                </a:lnTo>
                <a:lnTo>
                  <a:pt x="1187" y="1018613"/>
                </a:lnTo>
                <a:lnTo>
                  <a:pt x="4712" y="1066421"/>
                </a:lnTo>
                <a:lnTo>
                  <a:pt x="10519" y="1113560"/>
                </a:lnTo>
                <a:lnTo>
                  <a:pt x="18553" y="1159972"/>
                </a:lnTo>
                <a:lnTo>
                  <a:pt x="28757" y="1205603"/>
                </a:lnTo>
                <a:lnTo>
                  <a:pt x="41077" y="1250397"/>
                </a:lnTo>
                <a:lnTo>
                  <a:pt x="55457" y="1294299"/>
                </a:lnTo>
                <a:lnTo>
                  <a:pt x="71841" y="1337253"/>
                </a:lnTo>
                <a:lnTo>
                  <a:pt x="90173" y="1379203"/>
                </a:lnTo>
                <a:lnTo>
                  <a:pt x="110399" y="1420094"/>
                </a:lnTo>
                <a:lnTo>
                  <a:pt x="132461" y="1459870"/>
                </a:lnTo>
                <a:lnTo>
                  <a:pt x="156306" y="1498475"/>
                </a:lnTo>
                <a:lnTo>
                  <a:pt x="181877" y="1535855"/>
                </a:lnTo>
                <a:lnTo>
                  <a:pt x="209119" y="1571953"/>
                </a:lnTo>
                <a:lnTo>
                  <a:pt x="237975" y="1606714"/>
                </a:lnTo>
                <a:lnTo>
                  <a:pt x="268391" y="1640083"/>
                </a:lnTo>
                <a:lnTo>
                  <a:pt x="300311" y="1672003"/>
                </a:lnTo>
                <a:lnTo>
                  <a:pt x="333680" y="1702419"/>
                </a:lnTo>
                <a:lnTo>
                  <a:pt x="368441" y="1731275"/>
                </a:lnTo>
                <a:lnTo>
                  <a:pt x="404539" y="1758517"/>
                </a:lnTo>
                <a:lnTo>
                  <a:pt x="441919" y="1784088"/>
                </a:lnTo>
                <a:lnTo>
                  <a:pt x="480524" y="1807932"/>
                </a:lnTo>
                <a:lnTo>
                  <a:pt x="520300" y="1829995"/>
                </a:lnTo>
                <a:lnTo>
                  <a:pt x="561191" y="1850221"/>
                </a:lnTo>
                <a:lnTo>
                  <a:pt x="603141" y="1868553"/>
                </a:lnTo>
                <a:lnTo>
                  <a:pt x="646095" y="1884937"/>
                </a:lnTo>
                <a:lnTo>
                  <a:pt x="689997" y="1899317"/>
                </a:lnTo>
                <a:lnTo>
                  <a:pt x="734791" y="1911637"/>
                </a:lnTo>
                <a:lnTo>
                  <a:pt x="780422" y="1921841"/>
                </a:lnTo>
                <a:lnTo>
                  <a:pt x="826834" y="1929875"/>
                </a:lnTo>
                <a:lnTo>
                  <a:pt x="873972" y="1935682"/>
                </a:lnTo>
                <a:lnTo>
                  <a:pt x="921781" y="1939207"/>
                </a:lnTo>
                <a:lnTo>
                  <a:pt x="970203" y="1940394"/>
                </a:lnTo>
                <a:lnTo>
                  <a:pt x="1018626" y="1939207"/>
                </a:lnTo>
                <a:lnTo>
                  <a:pt x="1066434" y="1935682"/>
                </a:lnTo>
                <a:lnTo>
                  <a:pt x="1113572" y="1929875"/>
                </a:lnTo>
                <a:lnTo>
                  <a:pt x="1159985" y="1921841"/>
                </a:lnTo>
                <a:lnTo>
                  <a:pt x="1205616" y="1911637"/>
                </a:lnTo>
                <a:lnTo>
                  <a:pt x="1250410" y="1899317"/>
                </a:lnTo>
                <a:lnTo>
                  <a:pt x="1294312" y="1884937"/>
                </a:lnTo>
                <a:lnTo>
                  <a:pt x="1337265" y="1868553"/>
                </a:lnTo>
                <a:lnTo>
                  <a:pt x="1379215" y="1850221"/>
                </a:lnTo>
                <a:lnTo>
                  <a:pt x="1420106" y="1829995"/>
                </a:lnTo>
                <a:lnTo>
                  <a:pt x="1459882" y="1807932"/>
                </a:lnTo>
                <a:lnTo>
                  <a:pt x="1498488" y="1784088"/>
                </a:lnTo>
                <a:lnTo>
                  <a:pt x="1535868" y="1758517"/>
                </a:lnTo>
                <a:lnTo>
                  <a:pt x="1571966" y="1731275"/>
                </a:lnTo>
                <a:lnTo>
                  <a:pt x="1606727" y="1702419"/>
                </a:lnTo>
                <a:lnTo>
                  <a:pt x="1640095" y="1672003"/>
                </a:lnTo>
                <a:lnTo>
                  <a:pt x="1672015" y="1640083"/>
                </a:lnTo>
                <a:lnTo>
                  <a:pt x="1702431" y="1606714"/>
                </a:lnTo>
                <a:lnTo>
                  <a:pt x="1731288" y="1571953"/>
                </a:lnTo>
                <a:lnTo>
                  <a:pt x="1758530" y="1535855"/>
                </a:lnTo>
                <a:lnTo>
                  <a:pt x="1784100" y="1498475"/>
                </a:lnTo>
                <a:lnTo>
                  <a:pt x="1807945" y="1459870"/>
                </a:lnTo>
                <a:lnTo>
                  <a:pt x="1830008" y="1420094"/>
                </a:lnTo>
                <a:lnTo>
                  <a:pt x="1850233" y="1379203"/>
                </a:lnTo>
                <a:lnTo>
                  <a:pt x="1868566" y="1337253"/>
                </a:lnTo>
                <a:lnTo>
                  <a:pt x="1884950" y="1294299"/>
                </a:lnTo>
                <a:lnTo>
                  <a:pt x="1899329" y="1250397"/>
                </a:lnTo>
                <a:lnTo>
                  <a:pt x="1911649" y="1205603"/>
                </a:lnTo>
                <a:lnTo>
                  <a:pt x="1921854" y="1159972"/>
                </a:lnTo>
                <a:lnTo>
                  <a:pt x="1929888" y="1113560"/>
                </a:lnTo>
                <a:lnTo>
                  <a:pt x="1935695" y="1066421"/>
                </a:lnTo>
                <a:lnTo>
                  <a:pt x="1939220" y="1018613"/>
                </a:lnTo>
                <a:lnTo>
                  <a:pt x="1940407" y="970191"/>
                </a:lnTo>
                <a:lnTo>
                  <a:pt x="1939220" y="921768"/>
                </a:lnTo>
                <a:lnTo>
                  <a:pt x="1935695" y="873960"/>
                </a:lnTo>
                <a:lnTo>
                  <a:pt x="1929888" y="826822"/>
                </a:lnTo>
                <a:lnTo>
                  <a:pt x="1921854" y="780410"/>
                </a:lnTo>
                <a:lnTo>
                  <a:pt x="1911649" y="734779"/>
                </a:lnTo>
                <a:lnTo>
                  <a:pt x="1899329" y="689985"/>
                </a:lnTo>
                <a:lnTo>
                  <a:pt x="1884950" y="646084"/>
                </a:lnTo>
                <a:lnTo>
                  <a:pt x="1868566" y="603130"/>
                </a:lnTo>
                <a:lnTo>
                  <a:pt x="1850233" y="561181"/>
                </a:lnTo>
                <a:lnTo>
                  <a:pt x="1830008" y="520290"/>
                </a:lnTo>
                <a:lnTo>
                  <a:pt x="1807945" y="480515"/>
                </a:lnTo>
                <a:lnTo>
                  <a:pt x="1784100" y="441910"/>
                </a:lnTo>
                <a:lnTo>
                  <a:pt x="1758530" y="404530"/>
                </a:lnTo>
                <a:lnTo>
                  <a:pt x="1731288" y="368433"/>
                </a:lnTo>
                <a:lnTo>
                  <a:pt x="1702431" y="333672"/>
                </a:lnTo>
                <a:lnTo>
                  <a:pt x="1672015" y="300305"/>
                </a:lnTo>
                <a:lnTo>
                  <a:pt x="1640095" y="268385"/>
                </a:lnTo>
                <a:lnTo>
                  <a:pt x="1606727" y="237970"/>
                </a:lnTo>
                <a:lnTo>
                  <a:pt x="1571966" y="209114"/>
                </a:lnTo>
                <a:lnTo>
                  <a:pt x="1535868" y="181873"/>
                </a:lnTo>
                <a:lnTo>
                  <a:pt x="1498488" y="156302"/>
                </a:lnTo>
                <a:lnTo>
                  <a:pt x="1459882" y="132458"/>
                </a:lnTo>
                <a:lnTo>
                  <a:pt x="1420106" y="110396"/>
                </a:lnTo>
                <a:lnTo>
                  <a:pt x="1379215" y="90171"/>
                </a:lnTo>
                <a:lnTo>
                  <a:pt x="1337265" y="71839"/>
                </a:lnTo>
                <a:lnTo>
                  <a:pt x="1294312" y="55455"/>
                </a:lnTo>
                <a:lnTo>
                  <a:pt x="1250410" y="41076"/>
                </a:lnTo>
                <a:lnTo>
                  <a:pt x="1205616" y="28757"/>
                </a:lnTo>
                <a:lnTo>
                  <a:pt x="1159985" y="18552"/>
                </a:lnTo>
                <a:lnTo>
                  <a:pt x="1113572" y="10519"/>
                </a:lnTo>
                <a:lnTo>
                  <a:pt x="1066434" y="4712"/>
                </a:lnTo>
                <a:lnTo>
                  <a:pt x="1018626" y="1187"/>
                </a:lnTo>
                <a:lnTo>
                  <a:pt x="970203" y="0"/>
                </a:lnTo>
                <a:close/>
              </a:path>
            </a:pathLst>
          </a:custGeom>
          <a:solidFill>
            <a:srgbClr val="FFBCDE"/>
          </a:solidFill>
        </p:spPr>
        <p:txBody>
          <a:bodyPr wrap="square" lIns="0" tIns="0" rIns="0" bIns="0" rtlCol="0"/>
          <a:lstStyle/>
          <a:p>
            <a:endParaRPr/>
          </a:p>
        </p:txBody>
      </p:sp>
      <p:sp>
        <p:nvSpPr>
          <p:cNvPr id="4" name="object 7">
            <a:extLst>
              <a:ext uri="{FF2B5EF4-FFF2-40B4-BE49-F238E27FC236}">
                <a16:creationId xmlns:a16="http://schemas.microsoft.com/office/drawing/2014/main" id="{988EB286-F20D-C8CD-4B03-A6D7254079FE}"/>
              </a:ext>
            </a:extLst>
          </p:cNvPr>
          <p:cNvSpPr txBox="1"/>
          <p:nvPr/>
        </p:nvSpPr>
        <p:spPr>
          <a:xfrm>
            <a:off x="8870317" y="4515561"/>
            <a:ext cx="1654629" cy="1290866"/>
          </a:xfrm>
          <a:prstGeom prst="rect">
            <a:avLst/>
          </a:prstGeom>
        </p:spPr>
        <p:txBody>
          <a:bodyPr vert="horz" wrap="square" lIns="0" tIns="25400" rIns="0" bIns="0" rtlCol="0">
            <a:spAutoFit/>
          </a:bodyPr>
          <a:lstStyle/>
          <a:p>
            <a:pPr marL="12700" marR="5080" indent="-42545" algn="ctr" rtl="0">
              <a:lnSpc>
                <a:spcPts val="2000"/>
              </a:lnSpc>
              <a:spcBef>
                <a:spcPts val="200"/>
              </a:spcBef>
            </a:pPr>
            <a:r>
              <a:rPr lang="en-gb" sz="1400" b="1" i="0" u="none" spc="-20" baseline="0">
                <a:solidFill>
                  <a:srgbClr val="2B373D"/>
                </a:solidFill>
                <a:cs typeface="Calmetta"/>
              </a:rPr>
              <a:t>All information </a:t>
            </a:r>
            <a:br>
              <a:rPr lang="en-GB" sz="1400" b="1" i="0" u="none" spc="-20" baseline="0">
                <a:solidFill>
                  <a:srgbClr val="2B373D"/>
                </a:solidFill>
                <a:cs typeface="Calmetta"/>
              </a:rPr>
            </a:br>
            <a:r>
              <a:rPr lang="en-gb" sz="1400" b="1" i="0" u="none" spc="-20" baseline="0">
                <a:solidFill>
                  <a:srgbClr val="2B373D"/>
                </a:solidFill>
                <a:cs typeface="Calmetta"/>
              </a:rPr>
              <a:t>at a glance – digital, browser-based &amp; accessible via mobile devices</a:t>
            </a:r>
            <a:endParaRPr lang="en-gb" sz="1400" b="1">
              <a:solidFill>
                <a:srgbClr val="2B373D"/>
              </a:solidFill>
              <a:cs typeface="Calmetta"/>
            </a:endParaRPr>
          </a:p>
        </p:txBody>
      </p:sp>
      <p:sp>
        <p:nvSpPr>
          <p:cNvPr id="16" name="Vertikaler Textplatzhalter 1">
            <a:extLst>
              <a:ext uri="{FF2B5EF4-FFF2-40B4-BE49-F238E27FC236}">
                <a16:creationId xmlns:a16="http://schemas.microsoft.com/office/drawing/2014/main" id="{49A997F9-6E18-FFA7-99E4-3DBFC862E81A}"/>
              </a:ext>
            </a:extLst>
          </p:cNvPr>
          <p:cNvSpPr txBox="1">
            <a:spLocks/>
          </p:cNvSpPr>
          <p:nvPr/>
        </p:nvSpPr>
        <p:spPr>
          <a:xfrm>
            <a:off x="415608" y="323851"/>
            <a:ext cx="3933368" cy="1230598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 algn="l" defTabSz="324000" rtl="0" eaLnBrk="1" latinLnBrk="0" hangingPunct="1">
              <a:lnSpc>
                <a:spcPct val="110000"/>
              </a:lnSpc>
              <a:spcBef>
                <a:spcPts val="0"/>
              </a:spcBef>
              <a:spcAft>
                <a:spcPts val="2300"/>
              </a:spcAft>
              <a:buFont typeface="Arial" panose="020B0604020202020204" pitchFamily="34" charset="0"/>
              <a:buNone/>
              <a:defRPr sz="33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24000" indent="-324000" algn="l" defTabSz="3240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Char char="•"/>
              <a:defRPr sz="1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72000" indent="-324000" algn="l" defTabSz="324000" rtl="0" eaLnBrk="1" latinLnBrk="0" hangingPunct="1">
              <a:lnSpc>
                <a:spcPct val="110000"/>
              </a:lnSpc>
              <a:spcBef>
                <a:spcPts val="1800"/>
              </a:spcBef>
              <a:buFont typeface="Arial" panose="020B0604020202020204" pitchFamily="34" charset="0"/>
              <a:buChar char="•"/>
              <a:defRPr sz="19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3pPr>
            <a:lvl4pPr marL="0" indent="0" algn="l" defTabSz="3240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None/>
              <a:defRPr sz="1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24000" indent="-32400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648000" indent="-324000" algn="l" defTabSz="324000" rtl="0" eaLnBrk="1" latinLnBrk="0" hangingPunct="1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Char char="•"/>
              <a:defRPr sz="16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972000" indent="-32400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0" indent="0" algn="l" defTabSz="324000" rtl="0" eaLnBrk="1" latinLnBrk="0" hangingPunct="1">
              <a:lnSpc>
                <a:spcPct val="110000"/>
              </a:lnSpc>
              <a:spcBef>
                <a:spcPts val="12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0" indent="0" algn="l" defTabSz="324000" rtl="0" eaLnBrk="1" latinLnBrk="0" hangingPunct="1">
              <a:lnSpc>
                <a:spcPct val="110000"/>
              </a:lnSpc>
              <a:spcBef>
                <a:spcPts val="400"/>
              </a:spcBef>
              <a:buFont typeface="Arial" panose="020B0604020202020204" pitchFamily="34" charset="0"/>
              <a:buNone/>
              <a:defRPr sz="16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spcBef>
                <a:spcPts val="600"/>
              </a:spcBef>
              <a:defRPr/>
            </a:pPr>
            <a:r>
              <a:rPr lang="de-DE" err="1"/>
              <a:t>Your</a:t>
            </a:r>
            <a:r>
              <a:rPr lang="de-DE"/>
              <a:t> </a:t>
            </a:r>
            <a:br>
              <a:rPr lang="de-DE"/>
            </a:br>
            <a:r>
              <a:rPr lang="de-DE"/>
              <a:t>JobRad</a:t>
            </a:r>
            <a:r>
              <a:rPr lang="de-DE" baseline="30000"/>
              <a:t>®</a:t>
            </a:r>
            <a:r>
              <a:rPr lang="de-DE"/>
              <a:t>-Portal</a:t>
            </a:r>
            <a:endParaRPr lang="de-DE"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228517945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ABCD005-4C70-F3A6-A1D9-30A5B92AED5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Grafik 3">
            <a:extLst>
              <a:ext uri="{FF2B5EF4-FFF2-40B4-BE49-F238E27FC236}">
                <a16:creationId xmlns:a16="http://schemas.microsoft.com/office/drawing/2014/main" id="{EF48C408-7124-1892-3688-8E06B1497FD3}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-1"/>
            <a:ext cx="7471875" cy="6480175"/>
          </a:xfrm>
          <a:prstGeom prst="rect">
            <a:avLst/>
          </a:prstGeom>
        </p:spPr>
      </p:pic>
      <p:sp>
        <p:nvSpPr>
          <p:cNvPr id="2" name="Vertikaler Textplatzhalter 1">
            <a:extLst>
              <a:ext uri="{FF2B5EF4-FFF2-40B4-BE49-F238E27FC236}">
                <a16:creationId xmlns:a16="http://schemas.microsoft.com/office/drawing/2014/main" id="{0C3A4CB5-ADE7-B20D-47FE-F160BE57E9EF}"/>
              </a:ext>
            </a:extLst>
          </p:cNvPr>
          <p:cNvSpPr>
            <a:spLocks noGrp="1"/>
          </p:cNvSpPr>
          <p:nvPr>
            <p:ph type="body" orient="vert" idx="4294967295"/>
          </p:nvPr>
        </p:nvSpPr>
        <p:spPr>
          <a:xfrm>
            <a:off x="8027988" y="343217"/>
            <a:ext cx="3095625" cy="5364162"/>
          </a:xfrm>
        </p:spPr>
        <p:txBody>
          <a:bodyPr/>
          <a:lstStyle/>
          <a:p>
            <a:pPr marL="0" indent="0">
              <a:buNone/>
            </a:pPr>
            <a:r>
              <a:rPr lang="de-DE" sz="3200">
                <a:solidFill>
                  <a:schemeClr val="tx1"/>
                </a:solidFill>
              </a:rPr>
              <a:t>JobRad</a:t>
            </a:r>
            <a:r>
              <a:rPr lang="de-DE" sz="3200" baseline="30000">
                <a:solidFill>
                  <a:schemeClr val="tx1"/>
                </a:solidFill>
              </a:rPr>
              <a:t>®</a:t>
            </a:r>
            <a:r>
              <a:rPr lang="de-DE" sz="3200">
                <a:solidFill>
                  <a:schemeClr val="tx1"/>
                </a:solidFill>
              </a:rPr>
              <a:t>-Deals</a:t>
            </a:r>
            <a:r>
              <a:rPr lang="de-DE" sz="3200"/>
              <a:t>: </a:t>
            </a:r>
            <a:r>
              <a:rPr lang="de-DE" sz="3200" err="1"/>
              <a:t>Saving</a:t>
            </a:r>
            <a:r>
              <a:rPr lang="de-DE" sz="3200"/>
              <a:t> </a:t>
            </a:r>
            <a:r>
              <a:rPr lang="de-DE" sz="3200" err="1"/>
              <a:t>money</a:t>
            </a:r>
            <a:r>
              <a:rPr lang="de-DE" sz="3200"/>
              <a:t> – </a:t>
            </a:r>
            <a:r>
              <a:rPr lang="de-DE" sz="3200" err="1"/>
              <a:t>irresistibly</a:t>
            </a:r>
            <a:r>
              <a:rPr lang="de-DE" sz="3200"/>
              <a:t> </a:t>
            </a:r>
            <a:r>
              <a:rPr lang="de-DE" sz="3200" err="1"/>
              <a:t>well</a:t>
            </a:r>
            <a:endParaRPr lang="de-DE" sz="3200">
              <a:solidFill>
                <a:schemeClr val="tx1"/>
              </a:solidFill>
            </a:endParaRPr>
          </a:p>
          <a:p>
            <a:pPr marL="0" indent="0">
              <a:buNone/>
            </a:pPr>
            <a:endParaRPr lang="de-DE" sz="200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de-DE" sz="2000">
                <a:solidFill>
                  <a:schemeClr val="tx1"/>
                </a:solidFill>
              </a:rPr>
              <a:t>Discover </a:t>
            </a:r>
            <a:r>
              <a:rPr lang="de-DE" sz="2000" err="1">
                <a:solidFill>
                  <a:schemeClr val="tx1"/>
                </a:solidFill>
              </a:rPr>
              <a:t>exclusive</a:t>
            </a:r>
            <a:r>
              <a:rPr lang="de-DE" sz="2000">
                <a:solidFill>
                  <a:schemeClr val="tx1"/>
                </a:solidFill>
              </a:rPr>
              <a:t> </a:t>
            </a:r>
            <a:r>
              <a:rPr lang="de-DE" sz="2000" err="1">
                <a:solidFill>
                  <a:schemeClr val="tx1"/>
                </a:solidFill>
              </a:rPr>
              <a:t>discount</a:t>
            </a:r>
            <a:r>
              <a:rPr lang="de-DE" sz="2000" err="1"/>
              <a:t>s</a:t>
            </a:r>
            <a:r>
              <a:rPr lang="de-DE" sz="2000"/>
              <a:t> </a:t>
            </a:r>
            <a:r>
              <a:rPr lang="de-DE" sz="2000" err="1"/>
              <a:t>for</a:t>
            </a:r>
            <a:r>
              <a:rPr lang="de-DE" sz="2000"/>
              <a:t> </a:t>
            </a:r>
            <a:r>
              <a:rPr lang="de-DE" sz="2000" err="1"/>
              <a:t>bicycles</a:t>
            </a:r>
            <a:r>
              <a:rPr lang="de-DE" sz="2000"/>
              <a:t> and </a:t>
            </a:r>
            <a:r>
              <a:rPr lang="de-DE" sz="2000" err="1"/>
              <a:t>equipment</a:t>
            </a:r>
            <a:r>
              <a:rPr lang="de-DE" sz="2000"/>
              <a:t> – </a:t>
            </a:r>
            <a:r>
              <a:rPr lang="de-DE" sz="2000" err="1"/>
              <a:t>again</a:t>
            </a:r>
            <a:r>
              <a:rPr lang="de-DE" sz="2000"/>
              <a:t> and </a:t>
            </a:r>
            <a:r>
              <a:rPr lang="de-DE" sz="2000" err="1"/>
              <a:t>again</a:t>
            </a:r>
            <a:r>
              <a:rPr lang="de-DE" sz="2000"/>
              <a:t>!</a:t>
            </a:r>
          </a:p>
          <a:p>
            <a:pPr marL="0" indent="0">
              <a:buNone/>
            </a:pPr>
            <a:endParaRPr lang="de-DE" sz="2000">
              <a:solidFill>
                <a:schemeClr val="tx1"/>
              </a:solidFill>
            </a:endParaRPr>
          </a:p>
          <a:p>
            <a:pPr marL="0" indent="0">
              <a:buNone/>
            </a:pPr>
            <a:r>
              <a:rPr lang="de-DE" sz="2000" err="1">
                <a:solidFill>
                  <a:schemeClr val="tx1"/>
                </a:solidFill>
              </a:rPr>
              <a:t>Only</a:t>
            </a:r>
            <a:r>
              <a:rPr lang="de-DE" sz="2000">
                <a:solidFill>
                  <a:schemeClr val="tx1"/>
                </a:solidFill>
              </a:rPr>
              <a:t> </a:t>
            </a:r>
            <a:r>
              <a:rPr lang="de-DE" sz="2000" err="1">
                <a:solidFill>
                  <a:schemeClr val="tx1"/>
                </a:solidFill>
              </a:rPr>
              <a:t>with</a:t>
            </a:r>
            <a:r>
              <a:rPr lang="de-DE" sz="2000">
                <a:solidFill>
                  <a:schemeClr val="tx1"/>
                </a:solidFill>
              </a:rPr>
              <a:t> JobRad</a:t>
            </a:r>
            <a:r>
              <a:rPr lang="de-DE" sz="2000" baseline="30000">
                <a:solidFill>
                  <a:schemeClr val="tx1"/>
                </a:solidFill>
              </a:rPr>
              <a:t>®</a:t>
            </a:r>
            <a:r>
              <a:rPr lang="de-DE" sz="2000">
                <a:solidFill>
                  <a:schemeClr val="tx1"/>
                </a:solidFill>
              </a:rPr>
              <a:t>-Deals. </a:t>
            </a:r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39E837F6-C6BF-C11D-BEA5-E0C46845567F}"/>
              </a:ext>
            </a:extLst>
          </p:cNvPr>
          <p:cNvGrpSpPr/>
          <p:nvPr/>
        </p:nvGrpSpPr>
        <p:grpSpPr>
          <a:xfrm rot="20919861">
            <a:off x="3957546" y="3739807"/>
            <a:ext cx="2722471" cy="1130935"/>
            <a:chOff x="6699630" y="2248137"/>
            <a:chExt cx="3463953" cy="1438953"/>
          </a:xfrm>
        </p:grpSpPr>
        <p:pic>
          <p:nvPicPr>
            <p:cNvPr id="11" name="Grafik 10">
              <a:extLst>
                <a:ext uri="{FF2B5EF4-FFF2-40B4-BE49-F238E27FC236}">
                  <a16:creationId xmlns:a16="http://schemas.microsoft.com/office/drawing/2014/main" id="{CF246866-C1FE-D333-A6C4-597EDB753678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6699630" y="2248137"/>
              <a:ext cx="3463953" cy="1438953"/>
            </a:xfrm>
            <a:prstGeom prst="rect">
              <a:avLst/>
            </a:prstGeom>
          </p:spPr>
        </p:pic>
        <p:sp>
          <p:nvSpPr>
            <p:cNvPr id="12" name="Textfeld 11">
              <a:extLst>
                <a:ext uri="{FF2B5EF4-FFF2-40B4-BE49-F238E27FC236}">
                  <a16:creationId xmlns:a16="http://schemas.microsoft.com/office/drawing/2014/main" id="{E8F523A9-3226-9B6B-233D-8EE2C72190C0}"/>
                </a:ext>
              </a:extLst>
            </p:cNvPr>
            <p:cNvSpPr txBox="1"/>
            <p:nvPr/>
          </p:nvSpPr>
          <p:spPr>
            <a:xfrm>
              <a:off x="7284801" y="2445558"/>
              <a:ext cx="2684042" cy="931593"/>
            </a:xfrm>
            <a:prstGeom prst="rect">
              <a:avLst/>
            </a:prstGeom>
            <a:noFill/>
          </p:spPr>
          <p:txBody>
            <a:bodyPr wrap="square" lIns="72000" tIns="36000" rIns="72000" bIns="36000" rtlCol="0">
              <a:spAutoFit/>
            </a:bodyPr>
            <a:lstStyle/>
            <a:p>
              <a:pPr>
                <a:lnSpc>
                  <a:spcPct val="110000"/>
                </a:lnSpc>
                <a:spcBef>
                  <a:spcPts val="600"/>
                </a:spcBef>
              </a:pPr>
              <a:r>
                <a:rPr lang="de-DE" sz="2000" err="1">
                  <a:solidFill>
                    <a:schemeClr val="bg1"/>
                  </a:solidFill>
                </a:rPr>
                <a:t>Only</a:t>
              </a:r>
              <a:r>
                <a:rPr lang="de-DE" sz="2000">
                  <a:solidFill>
                    <a:schemeClr val="bg1"/>
                  </a:solidFill>
                </a:rPr>
                <a:t> on </a:t>
              </a:r>
              <a:r>
                <a:rPr lang="de-DE" sz="2000" err="1">
                  <a:solidFill>
                    <a:schemeClr val="bg1"/>
                  </a:solidFill>
                </a:rPr>
                <a:t>the</a:t>
              </a:r>
              <a:r>
                <a:rPr lang="de-DE" sz="2000">
                  <a:solidFill>
                    <a:schemeClr val="bg1"/>
                  </a:solidFill>
                </a:rPr>
                <a:t> </a:t>
              </a:r>
              <a:r>
                <a:rPr lang="de-DE" sz="2000">
                  <a:solidFill>
                    <a:schemeClr val="bg1"/>
                  </a:solidFill>
                  <a:latin typeface="+mj-lt"/>
                  <a:hlinkClick r:id="rId5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JobRad</a:t>
              </a:r>
              <a:r>
                <a:rPr lang="de-DE" sz="2000" baseline="30000">
                  <a:solidFill>
                    <a:schemeClr val="bg1"/>
                  </a:solidFill>
                  <a:latin typeface="+mj-lt"/>
                  <a:hlinkClick r:id="rId5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®</a:t>
              </a:r>
              <a:r>
                <a:rPr lang="de-DE" sz="2000">
                  <a:solidFill>
                    <a:schemeClr val="bg1"/>
                  </a:solidFill>
                  <a:latin typeface="+mj-lt"/>
                  <a:hlinkClick r:id="rId5">
                    <a:extLst>
                      <a:ext uri="{A12FA001-AC4F-418D-AE19-62706E023703}">
                        <ahyp:hlinkClr xmlns:ahyp="http://schemas.microsoft.com/office/drawing/2018/hyperlinkcolor" val="tx"/>
                      </a:ext>
                    </a:extLst>
                  </a:hlinkClick>
                </a:rPr>
                <a:t>-Portal</a:t>
              </a:r>
              <a:endParaRPr lang="de-DE" sz="2000" b="1">
                <a:solidFill>
                  <a:schemeClr val="bg1"/>
                </a:solidFill>
                <a:latin typeface="+mj-lt"/>
                <a:ea typeface="Calmetta" panose="020B0603020203030204" pitchFamily="34" charset="77"/>
                <a:cs typeface="Calmetta" panose="020B0603020203030204" pitchFamily="34" charset="77"/>
              </a:endParaRPr>
            </a:p>
          </p:txBody>
        </p:sp>
      </p:grp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14134C52-F551-5008-D8F9-2FA08F3E5078}"/>
              </a:ext>
            </a:extLst>
          </p:cNvPr>
          <p:cNvGrpSpPr/>
          <p:nvPr/>
        </p:nvGrpSpPr>
        <p:grpSpPr>
          <a:xfrm rot="290269">
            <a:off x="3801349" y="2510824"/>
            <a:ext cx="2722471" cy="1130935"/>
            <a:chOff x="5552826" y="4187717"/>
            <a:chExt cx="3463953" cy="1438953"/>
          </a:xfrm>
        </p:grpSpPr>
        <p:pic>
          <p:nvPicPr>
            <p:cNvPr id="14" name="Grafik 13">
              <a:extLst>
                <a:ext uri="{FF2B5EF4-FFF2-40B4-BE49-F238E27FC236}">
                  <a16:creationId xmlns:a16="http://schemas.microsoft.com/office/drawing/2014/main" id="{4987E489-2963-28A5-62B0-0140EE5241DF}"/>
                </a:ext>
              </a:extLst>
            </p:cNvPr>
            <p:cNvPicPr>
              <a:picLocks noChangeAspect="1"/>
            </p:cNvPicPr>
            <p:nvPr/>
          </p:nvPicPr>
          <p:blipFill>
            <a:blip>
              <a:extLst>
                <a:ext uri="{96DAC541-7B7A-43D3-8B79-37D633B846F1}">
                  <asvg:svgBlip xmlns:asvg="http://schemas.microsoft.com/office/drawing/2016/SVG/main" r:embed="rId6"/>
                </a:ext>
              </a:extLst>
            </a:blip>
            <a:stretch>
              <a:fillRect/>
            </a:stretch>
          </p:blipFill>
          <p:spPr>
            <a:xfrm>
              <a:off x="5552826" y="4187717"/>
              <a:ext cx="3463953" cy="1438953"/>
            </a:xfrm>
            <a:prstGeom prst="rect">
              <a:avLst/>
            </a:prstGeom>
          </p:spPr>
        </p:pic>
        <p:sp>
          <p:nvSpPr>
            <p:cNvPr id="17" name="Textfeld 16">
              <a:extLst>
                <a:ext uri="{FF2B5EF4-FFF2-40B4-BE49-F238E27FC236}">
                  <a16:creationId xmlns:a16="http://schemas.microsoft.com/office/drawing/2014/main" id="{3C421FA3-B438-833B-DAFC-CA6CA521159D}"/>
                </a:ext>
              </a:extLst>
            </p:cNvPr>
            <p:cNvSpPr txBox="1"/>
            <p:nvPr/>
          </p:nvSpPr>
          <p:spPr>
            <a:xfrm>
              <a:off x="6189614" y="4471139"/>
              <a:ext cx="2684042" cy="843074"/>
            </a:xfrm>
            <a:prstGeom prst="rect">
              <a:avLst/>
            </a:prstGeom>
            <a:noFill/>
          </p:spPr>
          <p:txBody>
            <a:bodyPr wrap="square" lIns="72000" tIns="36000" rIns="72000" bIns="36000" rtlCol="0">
              <a:spAutoFit/>
            </a:bodyPr>
            <a:lstStyle/>
            <a:p>
              <a:pPr>
                <a:lnSpc>
                  <a:spcPts val="2300"/>
                </a:lnSpc>
              </a:pPr>
              <a:r>
                <a:rPr lang="de-DE" sz="2000" err="1">
                  <a:solidFill>
                    <a:srgbClr val="2B373D"/>
                  </a:solidFill>
                  <a:latin typeface="+mj-lt"/>
                  <a:ea typeface="Calmetta Light" panose="020B0403020203030204" pitchFamily="34" charset="77"/>
                  <a:cs typeface="Calmetta Light" panose="020B0403020203030204" pitchFamily="34" charset="77"/>
                </a:rPr>
                <a:t>Exclusive</a:t>
              </a:r>
              <a:r>
                <a:rPr lang="de-DE" sz="2000">
                  <a:solidFill>
                    <a:srgbClr val="2B373D"/>
                  </a:solidFill>
                  <a:latin typeface="Calmetta Light" panose="020B0403020203030204" pitchFamily="34" charset="77"/>
                  <a:ea typeface="Calmetta Light" panose="020B0403020203030204" pitchFamily="34" charset="77"/>
                  <a:cs typeface="Calmetta Light" panose="020B0403020203030204" pitchFamily="34" charset="77"/>
                </a:rPr>
                <a:t> </a:t>
              </a:r>
              <a:r>
                <a:rPr lang="de-DE" sz="2000" err="1">
                  <a:solidFill>
                    <a:srgbClr val="2B373D"/>
                  </a:solidFill>
                  <a:latin typeface="+mj-lt"/>
                  <a:ea typeface="Calmetta Light" panose="020B0403020203030204" pitchFamily="34" charset="77"/>
                  <a:cs typeface="Calmetta Light" panose="020B0403020203030204" pitchFamily="34" charset="77"/>
                </a:rPr>
                <a:t>deals</a:t>
              </a:r>
              <a:r>
                <a:rPr lang="de-DE" sz="2000">
                  <a:solidFill>
                    <a:srgbClr val="2B373D"/>
                  </a:solidFill>
                  <a:latin typeface="Calmetta Light" panose="020B0403020203030204" pitchFamily="34" charset="77"/>
                  <a:ea typeface="Calmetta Light" panose="020B0403020203030204" pitchFamily="34" charset="77"/>
                  <a:cs typeface="Calmetta Light" panose="020B0403020203030204" pitchFamily="34" charset="77"/>
                </a:rPr>
                <a:t> </a:t>
              </a:r>
              <a:r>
                <a:rPr lang="de-DE" sz="2000" err="1">
                  <a:solidFill>
                    <a:srgbClr val="2B373D"/>
                  </a:solidFill>
                  <a:latin typeface="Calmetta Light" panose="020B0403020203030204" pitchFamily="34" charset="77"/>
                  <a:ea typeface="Calmetta Light" panose="020B0403020203030204" pitchFamily="34" charset="77"/>
                  <a:cs typeface="Calmetta Light" panose="020B0403020203030204" pitchFamily="34" charset="77"/>
                </a:rPr>
                <a:t>for</a:t>
              </a:r>
              <a:r>
                <a:rPr lang="de-DE" sz="2000">
                  <a:solidFill>
                    <a:srgbClr val="2B373D"/>
                  </a:solidFill>
                  <a:latin typeface="Calmetta Light" panose="020B0403020203030204" pitchFamily="34" charset="77"/>
                  <a:ea typeface="Calmetta Light" panose="020B0403020203030204" pitchFamily="34" charset="77"/>
                  <a:cs typeface="Calmetta Light" panose="020B0403020203030204" pitchFamily="34" charset="77"/>
                </a:rPr>
                <a:t> </a:t>
              </a:r>
              <a:r>
                <a:rPr lang="de-DE" sz="2000" err="1">
                  <a:solidFill>
                    <a:srgbClr val="2B373D"/>
                  </a:solidFill>
                  <a:latin typeface="Calmetta Light" panose="020B0403020203030204" pitchFamily="34" charset="77"/>
                  <a:ea typeface="Calmetta Light" panose="020B0403020203030204" pitchFamily="34" charset="77"/>
                  <a:cs typeface="Calmetta Light" panose="020B0403020203030204" pitchFamily="34" charset="77"/>
                </a:rPr>
                <a:t>bikes</a:t>
              </a:r>
              <a:r>
                <a:rPr lang="de-DE" sz="2000">
                  <a:solidFill>
                    <a:srgbClr val="2B373D"/>
                  </a:solidFill>
                  <a:latin typeface="Calmetta Light" panose="020B0403020203030204" pitchFamily="34" charset="77"/>
                  <a:ea typeface="Calmetta Light" panose="020B0403020203030204" pitchFamily="34" charset="77"/>
                  <a:cs typeface="Calmetta Light" panose="020B0403020203030204" pitchFamily="34" charset="77"/>
                </a:rPr>
                <a:t> and </a:t>
              </a:r>
              <a:r>
                <a:rPr lang="de-DE" sz="2000" err="1">
                  <a:solidFill>
                    <a:srgbClr val="2B373D"/>
                  </a:solidFill>
                  <a:latin typeface="Calmetta Light" panose="020B0403020203030204" pitchFamily="34" charset="77"/>
                  <a:ea typeface="Calmetta Light" panose="020B0403020203030204" pitchFamily="34" charset="77"/>
                  <a:cs typeface="Calmetta Light" panose="020B0403020203030204" pitchFamily="34" charset="77"/>
                </a:rPr>
                <a:t>more</a:t>
              </a:r>
              <a:endParaRPr lang="de-DE" sz="2000">
                <a:solidFill>
                  <a:srgbClr val="2B373D"/>
                </a:solidFill>
                <a:latin typeface="Calmetta Light" panose="020B0403020203030204" pitchFamily="34" charset="77"/>
                <a:ea typeface="Calmetta Light" panose="020B0403020203030204" pitchFamily="34" charset="77"/>
                <a:cs typeface="Calmetta Light" panose="020B0403020203030204" pitchFamily="34" charset="77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338067145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2">
            <a:extLst>
              <a:ext uri="{FF2B5EF4-FFF2-40B4-BE49-F238E27FC236}">
                <a16:creationId xmlns:a16="http://schemas.microsoft.com/office/drawing/2014/main" id="{2A9804A6-40ED-E765-9DB0-E0487FFB15B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95288" y="323850"/>
            <a:ext cx="10728325" cy="920750"/>
          </a:xfrm>
        </p:spPr>
        <p:txBody>
          <a:bodyPr/>
          <a:lstStyle/>
          <a:p>
            <a:pPr algn="l" rtl="0"/>
            <a:r>
              <a:rPr lang="en-gb" b="0" i="0" u="none" baseline="0"/>
              <a:t>An overview of the applicable terms for [company].</a:t>
            </a:r>
          </a:p>
        </p:txBody>
      </p:sp>
      <p:graphicFrame>
        <p:nvGraphicFramePr>
          <p:cNvPr id="2" name="Tabelle 3">
            <a:extLst>
              <a:ext uri="{FF2B5EF4-FFF2-40B4-BE49-F238E27FC236}">
                <a16:creationId xmlns:a16="http://schemas.microsoft.com/office/drawing/2014/main" id="{A36E8686-0E72-A3EC-8C16-1E0EF13A382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33364178"/>
              </p:ext>
            </p:extLst>
          </p:nvPr>
        </p:nvGraphicFramePr>
        <p:xfrm>
          <a:off x="395289" y="1223999"/>
          <a:ext cx="10706400" cy="4766300"/>
        </p:xfrm>
        <a:graphic>
          <a:graphicData uri="http://schemas.openxmlformats.org/drawingml/2006/table">
            <a:tbl>
              <a:tblPr firstCol="1" bandRow="1">
                <a:tableStyleId>{35758FB7-9AC5-4552-8A53-C91805E547FA}</a:tableStyleId>
              </a:tblPr>
              <a:tblGrid>
                <a:gridCol w="4455711">
                  <a:extLst>
                    <a:ext uri="{9D8B030D-6E8A-4147-A177-3AD203B41FA5}">
                      <a16:colId xmlns:a16="http://schemas.microsoft.com/office/drawing/2014/main" val="3048022151"/>
                    </a:ext>
                  </a:extLst>
                </a:gridCol>
                <a:gridCol w="6250689">
                  <a:extLst>
                    <a:ext uri="{9D8B030D-6E8A-4147-A177-3AD203B41FA5}">
                      <a16:colId xmlns:a16="http://schemas.microsoft.com/office/drawing/2014/main" val="1088317986"/>
                    </a:ext>
                  </a:extLst>
                </a:gridCol>
              </a:tblGrid>
              <a:tr h="953260">
                <a:tc>
                  <a:txBody>
                    <a:bodyPr/>
                    <a:lstStyle/>
                    <a:p>
                      <a:pPr marL="0" marR="0" lvl="0" indent="0" algn="l" defTabSz="86401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000" b="1" i="0">
                          <a:solidFill>
                            <a:schemeClr val="accent4"/>
                          </a:solidFill>
                          <a:latin typeface="Calmetta" panose="020B0603020203030204" pitchFamily="34" charset="77"/>
                          <a:ea typeface="Calmetta" panose="020B0603020203030204" pitchFamily="34" charset="77"/>
                          <a:cs typeface="Calmetta" panose="020B0603020203030204" pitchFamily="34" charset="77"/>
                        </a:rPr>
                        <a:t>Maximum </a:t>
                      </a:r>
                      <a:r>
                        <a:rPr lang="de-DE" sz="2000" b="1" i="0" err="1">
                          <a:solidFill>
                            <a:schemeClr val="accent4"/>
                          </a:solidFill>
                          <a:latin typeface="Calmetta" panose="020B0603020203030204" pitchFamily="34" charset="77"/>
                          <a:ea typeface="Calmetta" panose="020B0603020203030204" pitchFamily="34" charset="77"/>
                          <a:cs typeface="Calmetta" panose="020B0603020203030204" pitchFamily="34" charset="77"/>
                        </a:rPr>
                        <a:t>number</a:t>
                      </a:r>
                      <a:r>
                        <a:rPr lang="de-DE" sz="2000" b="1" i="0">
                          <a:solidFill>
                            <a:schemeClr val="accent4"/>
                          </a:solidFill>
                          <a:latin typeface="Calmetta" panose="020B0603020203030204" pitchFamily="34" charset="77"/>
                          <a:ea typeface="Calmetta" panose="020B0603020203030204" pitchFamily="34" charset="77"/>
                          <a:cs typeface="Calmetta" panose="020B0603020203030204" pitchFamily="34" charset="77"/>
                        </a:rPr>
                        <a:t> </a:t>
                      </a:r>
                      <a:r>
                        <a:rPr lang="de-DE" sz="2000" b="0" i="0">
                          <a:solidFill>
                            <a:schemeClr val="accent4"/>
                          </a:solidFill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of JobRad</a:t>
                      </a:r>
                      <a:r>
                        <a:rPr lang="de-DE" sz="2000" b="0" i="0" baseline="30000">
                          <a:solidFill>
                            <a:schemeClr val="accent4"/>
                          </a:solidFill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®</a:t>
                      </a:r>
                      <a:r>
                        <a:rPr lang="de-DE" sz="2000" b="0" i="0">
                          <a:solidFill>
                            <a:schemeClr val="accent4"/>
                          </a:solidFill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 </a:t>
                      </a:r>
                      <a:r>
                        <a:rPr lang="de-DE" sz="2000" b="0" i="0" err="1">
                          <a:solidFill>
                            <a:schemeClr val="accent4"/>
                          </a:solidFill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bicycles</a:t>
                      </a:r>
                      <a:r>
                        <a:rPr lang="de-DE" sz="2000" b="0" i="0">
                          <a:solidFill>
                            <a:schemeClr val="accent4"/>
                          </a:solidFill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 per </a:t>
                      </a:r>
                      <a:r>
                        <a:rPr lang="de-DE" sz="2000" b="0" i="0" err="1">
                          <a:solidFill>
                            <a:schemeClr val="accent4"/>
                          </a:solidFill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employee</a:t>
                      </a:r>
                      <a:endParaRPr lang="de-DE" sz="2000" b="0" i="0">
                        <a:solidFill>
                          <a:schemeClr val="accent4"/>
                        </a:solidFill>
                        <a:latin typeface="Calmetta Light" panose="020B0403020203030204" pitchFamily="34" charset="77"/>
                        <a:ea typeface="Calmetta Light" panose="020B0403020203030204" pitchFamily="34" charset="77"/>
                        <a:cs typeface="Calmetta Light" panose="020B0403020203030204" pitchFamily="34" charset="77"/>
                      </a:endParaRPr>
                    </a:p>
                  </a:txBody>
                  <a:tcPr marL="216000" anchor="ctr">
                    <a:lnL w="28575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72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83909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2000" b="0" i="0" err="1"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No</a:t>
                      </a:r>
                      <a:r>
                        <a:rPr lang="de-DE" sz="2000" b="0" i="0"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 </a:t>
                      </a:r>
                      <a:r>
                        <a:rPr lang="de-DE" sz="2000" b="0" i="0" err="1"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limitations</a:t>
                      </a:r>
                      <a:endParaRPr lang="de-DE" sz="2000" b="0" i="0">
                        <a:latin typeface="Calmetta Light" panose="020B0403020203030204" pitchFamily="34" charset="77"/>
                        <a:ea typeface="Calmetta Light" panose="020B0403020203030204" pitchFamily="34" charset="77"/>
                        <a:cs typeface="Calmetta Light" panose="020B0403020203030204" pitchFamily="34" charset="77"/>
                      </a:endParaRPr>
                    </a:p>
                  </a:txBody>
                  <a:tcPr marL="43200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6672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B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0798382"/>
                  </a:ext>
                </a:extLst>
              </a:tr>
              <a:tr h="953260">
                <a:tc>
                  <a:txBody>
                    <a:bodyPr/>
                    <a:lstStyle/>
                    <a:p>
                      <a:pPr marL="0" marR="0" lvl="0" indent="0" algn="l" defTabSz="86401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000" b="1" i="0">
                          <a:solidFill>
                            <a:schemeClr val="accent4"/>
                          </a:solidFill>
                          <a:latin typeface="Calmetta" panose="020B0603020203030204" pitchFamily="34" charset="77"/>
                          <a:ea typeface="Calmetta" panose="020B0603020203030204" pitchFamily="34" charset="77"/>
                          <a:cs typeface="Calmetta" panose="020B0603020203030204" pitchFamily="34" charset="77"/>
                        </a:rPr>
                        <a:t>Maximum </a:t>
                      </a:r>
                      <a:r>
                        <a:rPr lang="de-DE" sz="2000" b="1" i="0" err="1">
                          <a:solidFill>
                            <a:schemeClr val="accent4"/>
                          </a:solidFill>
                          <a:latin typeface="Calmetta" panose="020B0603020203030204" pitchFamily="34" charset="77"/>
                          <a:ea typeface="Calmetta" panose="020B0603020203030204" pitchFamily="34" charset="77"/>
                          <a:cs typeface="Calmetta" panose="020B0603020203030204" pitchFamily="34" charset="77"/>
                        </a:rPr>
                        <a:t>retail</a:t>
                      </a:r>
                      <a:r>
                        <a:rPr lang="de-DE" sz="2000" b="1" i="0">
                          <a:solidFill>
                            <a:schemeClr val="accent4"/>
                          </a:solidFill>
                          <a:latin typeface="Calmetta" panose="020B0603020203030204" pitchFamily="34" charset="77"/>
                          <a:ea typeface="Calmetta" panose="020B0603020203030204" pitchFamily="34" charset="77"/>
                          <a:cs typeface="Calmetta" panose="020B0603020203030204" pitchFamily="34" charset="77"/>
                        </a:rPr>
                        <a:t> </a:t>
                      </a:r>
                      <a:r>
                        <a:rPr lang="de-DE" sz="2000" b="1" i="0" err="1">
                          <a:solidFill>
                            <a:schemeClr val="accent4"/>
                          </a:solidFill>
                          <a:latin typeface="Calmetta" panose="020B0603020203030204" pitchFamily="34" charset="77"/>
                          <a:ea typeface="Calmetta" panose="020B0603020203030204" pitchFamily="34" charset="77"/>
                          <a:cs typeface="Calmetta" panose="020B0603020203030204" pitchFamily="34" charset="77"/>
                        </a:rPr>
                        <a:t>price</a:t>
                      </a:r>
                      <a:r>
                        <a:rPr lang="de-DE" sz="2000" b="1" i="0">
                          <a:solidFill>
                            <a:schemeClr val="accent4"/>
                          </a:solidFill>
                          <a:latin typeface="Calmetta" panose="020B0603020203030204" pitchFamily="34" charset="77"/>
                          <a:ea typeface="Calmetta" panose="020B0603020203030204" pitchFamily="34" charset="77"/>
                          <a:cs typeface="Calmetta" panose="020B0603020203030204" pitchFamily="34" charset="77"/>
                        </a:rPr>
                        <a:t> </a:t>
                      </a:r>
                      <a:br>
                        <a:rPr lang="de-DE" sz="2000" b="0" i="0">
                          <a:solidFill>
                            <a:schemeClr val="accent4"/>
                          </a:solidFill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</a:br>
                      <a:r>
                        <a:rPr lang="de-DE" sz="2000" b="0" i="0" err="1">
                          <a:solidFill>
                            <a:schemeClr val="accent4"/>
                          </a:solidFill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including</a:t>
                      </a:r>
                      <a:r>
                        <a:rPr lang="de-DE" sz="2000" b="0" i="0">
                          <a:solidFill>
                            <a:schemeClr val="accent4"/>
                          </a:solidFill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 VAT per JobRad</a:t>
                      </a:r>
                      <a:r>
                        <a:rPr lang="de-DE" sz="2000" b="0" i="0" baseline="30000">
                          <a:solidFill>
                            <a:schemeClr val="accent4"/>
                          </a:solidFill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®</a:t>
                      </a:r>
                    </a:p>
                  </a:txBody>
                  <a:tcPr marL="216000" anchor="ctr">
                    <a:lnL w="28575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83909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83909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2000" b="0" i="0"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11,900 €</a:t>
                      </a:r>
                    </a:p>
                  </a:txBody>
                  <a:tcPr marL="43200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B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4035200"/>
                  </a:ext>
                </a:extLst>
              </a:tr>
              <a:tr h="953260">
                <a:tc>
                  <a:txBody>
                    <a:bodyPr/>
                    <a:lstStyle/>
                    <a:p>
                      <a:pPr marL="0" marR="0" lvl="0" indent="0" algn="l" defTabSz="86401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B373D"/>
                          </a:solidFill>
                          <a:effectLst/>
                          <a:uLnTx/>
                          <a:uFillTx/>
                          <a:latin typeface="Calmetta" panose="020B0603020203030204" pitchFamily="34" charset="77"/>
                          <a:ea typeface="Calmetta" panose="020B0603020203030204" pitchFamily="34" charset="77"/>
                          <a:cs typeface="Calmetta" panose="020B0603020203030204" pitchFamily="34" charset="77"/>
                        </a:rPr>
                        <a:t>S-Pedelecs</a:t>
                      </a:r>
                      <a:r>
                        <a:rPr kumimoji="0" lang="de-DE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B373D"/>
                          </a:solidFill>
                          <a:effectLst/>
                          <a:uLnTx/>
                          <a:uFillTx/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 possible?</a:t>
                      </a:r>
                    </a:p>
                  </a:txBody>
                  <a:tcPr marL="216000" anchor="ctr">
                    <a:lnL w="28575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83909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83909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de-DE" sz="2000" b="0" i="0" u="none" strike="noStrike" kern="1200" cap="none" spc="0" normalizeH="0" baseline="0" noProof="0" err="1">
                          <a:ln>
                            <a:noFill/>
                          </a:ln>
                          <a:solidFill>
                            <a:srgbClr val="2B373D"/>
                          </a:solidFill>
                          <a:effectLst/>
                          <a:uLnTx/>
                          <a:uFillTx/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No</a:t>
                      </a:r>
                      <a:endParaRPr lang="de-DE" sz="2000" b="0" i="0">
                        <a:latin typeface="Calmetta Light" panose="020B0403020203030204" pitchFamily="34" charset="77"/>
                        <a:ea typeface="Calmetta Light" panose="020B0403020203030204" pitchFamily="34" charset="77"/>
                        <a:cs typeface="Calmetta Light" panose="020B0403020203030204" pitchFamily="34" charset="77"/>
                      </a:endParaRPr>
                    </a:p>
                  </a:txBody>
                  <a:tcPr marL="43200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B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5284703"/>
                  </a:ext>
                </a:extLst>
              </a:tr>
              <a:tr h="953260">
                <a:tc>
                  <a:txBody>
                    <a:bodyPr/>
                    <a:lstStyle/>
                    <a:p>
                      <a:pPr marL="0" marR="0" lvl="0" indent="0" algn="l" defTabSz="86401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B373D"/>
                          </a:solidFill>
                          <a:effectLst/>
                          <a:uLnTx/>
                          <a:uFillTx/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JobRad</a:t>
                      </a:r>
                      <a:r>
                        <a:rPr lang="de-DE" sz="2000" b="0" i="0" baseline="30000">
                          <a:solidFill>
                            <a:schemeClr val="tx1"/>
                          </a:solidFill>
                          <a:effectLst/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®</a:t>
                      </a:r>
                      <a:r>
                        <a:rPr lang="de-DE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B373D"/>
                          </a:solidFill>
                          <a:effectLst/>
                          <a:uLnTx/>
                          <a:uFillTx/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 </a:t>
                      </a:r>
                      <a:r>
                        <a:rPr lang="de-DE" sz="2000" b="0" i="0" u="none" strike="noStrike" kern="1200" cap="none" spc="0" normalizeH="0" baseline="0" noProof="0" err="1">
                          <a:ln>
                            <a:noFill/>
                          </a:ln>
                          <a:solidFill>
                            <a:srgbClr val="2B373D"/>
                          </a:solidFill>
                          <a:effectLst/>
                          <a:uLnTx/>
                          <a:uFillTx/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insurance</a:t>
                      </a:r>
                      <a:r>
                        <a:rPr lang="de-DE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B373D"/>
                          </a:solidFill>
                          <a:effectLst/>
                          <a:uLnTx/>
                          <a:uFillTx/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 </a:t>
                      </a:r>
                      <a:br>
                        <a:rPr lang="de-DE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B373D"/>
                          </a:solidFill>
                          <a:effectLst/>
                          <a:uLnTx/>
                          <a:uFillTx/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</a:br>
                      <a:r>
                        <a:rPr lang="de-DE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B373D"/>
                          </a:solidFill>
                          <a:effectLst/>
                          <a:uLnTx/>
                          <a:uFillTx/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incl. breakdown </a:t>
                      </a:r>
                      <a:r>
                        <a:rPr lang="de-DE" sz="2000" b="0" i="0" u="none" strike="noStrike" kern="1200" cap="none" spc="0" normalizeH="0" baseline="0" noProof="0" err="1">
                          <a:ln>
                            <a:noFill/>
                          </a:ln>
                          <a:solidFill>
                            <a:srgbClr val="2B373D"/>
                          </a:solidFill>
                          <a:effectLst/>
                          <a:uLnTx/>
                          <a:uFillTx/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cover</a:t>
                      </a:r>
                      <a:endParaRPr kumimoji="0" lang="de-DE" sz="2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2B373D"/>
                        </a:solidFill>
                        <a:effectLst/>
                        <a:uLnTx/>
                        <a:uFillTx/>
                        <a:latin typeface="Calmetta Light" panose="020B0403020203030204" pitchFamily="34" charset="77"/>
                        <a:ea typeface="Calmetta Light" panose="020B0403020203030204" pitchFamily="34" charset="77"/>
                        <a:cs typeface="Calmetta Light" panose="020B0403020203030204" pitchFamily="34" charset="77"/>
                      </a:endParaRPr>
                    </a:p>
                  </a:txBody>
                  <a:tcPr marL="216000" anchor="ctr">
                    <a:lnL w="28575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83909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83909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de-DE" sz="2000" b="0" i="0">
                          <a:solidFill>
                            <a:schemeClr val="tx1"/>
                          </a:solidFill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The </a:t>
                      </a:r>
                      <a:r>
                        <a:rPr lang="de-DE" sz="2000" b="0" i="0" err="1">
                          <a:solidFill>
                            <a:schemeClr val="tx1"/>
                          </a:solidFill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company</a:t>
                      </a:r>
                      <a:r>
                        <a:rPr lang="de-DE" sz="2000" b="0" i="0">
                          <a:solidFill>
                            <a:schemeClr val="tx1"/>
                          </a:solidFill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 </a:t>
                      </a:r>
                      <a:r>
                        <a:rPr lang="de-DE" sz="2000" b="0" i="0" err="1">
                          <a:solidFill>
                            <a:schemeClr val="tx1"/>
                          </a:solidFill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pays</a:t>
                      </a:r>
                      <a:r>
                        <a:rPr lang="de-DE" sz="2000" b="0" i="0">
                          <a:solidFill>
                            <a:schemeClr val="tx1"/>
                          </a:solidFill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 the </a:t>
                      </a:r>
                      <a:r>
                        <a:rPr lang="de-DE" sz="2000" b="0" i="0" err="1">
                          <a:solidFill>
                            <a:schemeClr val="tx1"/>
                          </a:solidFill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monthly</a:t>
                      </a:r>
                      <a:r>
                        <a:rPr lang="de-DE" sz="2000" b="0" i="0">
                          <a:solidFill>
                            <a:schemeClr val="tx1"/>
                          </a:solidFill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 </a:t>
                      </a:r>
                      <a:r>
                        <a:rPr lang="de-DE" sz="2000" b="0" i="0" err="1">
                          <a:solidFill>
                            <a:schemeClr val="tx1"/>
                          </a:solidFill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costs</a:t>
                      </a:r>
                      <a:endParaRPr lang="de-DE" sz="2000" b="0" i="0">
                        <a:solidFill>
                          <a:schemeClr val="tx1"/>
                        </a:solidFill>
                        <a:latin typeface="Calmetta Light" panose="020B0403020203030204" pitchFamily="34" charset="77"/>
                        <a:ea typeface="Calmetta Light" panose="020B0403020203030204" pitchFamily="34" charset="77"/>
                        <a:cs typeface="Calmetta Light" panose="020B0403020203030204" pitchFamily="34" charset="77"/>
                      </a:endParaRPr>
                    </a:p>
                  </a:txBody>
                  <a:tcPr marL="43200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B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1810400"/>
                  </a:ext>
                </a:extLst>
              </a:tr>
              <a:tr h="953260">
                <a:tc>
                  <a:txBody>
                    <a:bodyPr/>
                    <a:lstStyle/>
                    <a:p>
                      <a:pPr marL="0" marR="0" lvl="0" indent="0" algn="l" defTabSz="86401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2000" b="0" i="0" u="none" strike="noStrike" kern="1200" cap="none" spc="0" normalizeH="0" baseline="0" noProof="0" err="1">
                          <a:ln>
                            <a:noFill/>
                          </a:ln>
                          <a:solidFill>
                            <a:srgbClr val="2B373D"/>
                          </a:solidFill>
                          <a:effectLst/>
                          <a:uLnTx/>
                          <a:uFillTx/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JobRad</a:t>
                      </a:r>
                      <a:r>
                        <a:rPr kumimoji="0" lang="de-DE" sz="2000" b="0" i="0" u="none" strike="noStrike" kern="1200" cap="none" spc="0" normalizeH="0" baseline="30000" noProof="0" err="1">
                          <a:ln>
                            <a:noFill/>
                          </a:ln>
                          <a:solidFill>
                            <a:srgbClr val="2B373D"/>
                          </a:solidFill>
                          <a:effectLst/>
                          <a:uLnTx/>
                          <a:uFillTx/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®</a:t>
                      </a:r>
                      <a:r>
                        <a:rPr kumimoji="0" lang="de-DE" sz="2000" b="0" i="0" u="none" strike="noStrike" kern="1200" cap="none" spc="0" normalizeH="0" baseline="0" noProof="0" err="1">
                          <a:ln>
                            <a:noFill/>
                          </a:ln>
                          <a:solidFill>
                            <a:srgbClr val="2B373D"/>
                          </a:solidFill>
                          <a:effectLst/>
                          <a:uLnTx/>
                          <a:uFillTx/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Services</a:t>
                      </a:r>
                      <a:endParaRPr kumimoji="0" lang="de-DE" sz="2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2B373D"/>
                        </a:solidFill>
                        <a:effectLst/>
                        <a:uLnTx/>
                        <a:uFillTx/>
                        <a:latin typeface="Calmetta Light" panose="020B0403020203030204" pitchFamily="34" charset="77"/>
                        <a:ea typeface="Calmetta Light" panose="020B0403020203030204" pitchFamily="34" charset="77"/>
                        <a:cs typeface="Calmetta Light" panose="020B0403020203030204" pitchFamily="34" charset="77"/>
                      </a:endParaRPr>
                    </a:p>
                  </a:txBody>
                  <a:tcPr marL="216000" anchor="ctr">
                    <a:lnL w="28575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83909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72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6401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000" b="0" i="0">
                          <a:solidFill>
                            <a:schemeClr val="tx1"/>
                          </a:solidFill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The </a:t>
                      </a:r>
                      <a:r>
                        <a:rPr lang="de-DE" sz="2000" b="0" i="0" err="1">
                          <a:solidFill>
                            <a:schemeClr val="tx1"/>
                          </a:solidFill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employee</a:t>
                      </a:r>
                      <a:r>
                        <a:rPr lang="de-DE" sz="2000" b="0" i="0">
                          <a:solidFill>
                            <a:schemeClr val="tx1"/>
                          </a:solidFill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 </a:t>
                      </a:r>
                      <a:r>
                        <a:rPr lang="de-DE" sz="2000" b="0" i="0" err="1">
                          <a:solidFill>
                            <a:schemeClr val="tx1"/>
                          </a:solidFill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pays</a:t>
                      </a:r>
                      <a:r>
                        <a:rPr lang="de-DE" sz="2000" b="0" i="0">
                          <a:solidFill>
                            <a:schemeClr val="tx1"/>
                          </a:solidFill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 the </a:t>
                      </a:r>
                      <a:r>
                        <a:rPr lang="de-DE" sz="2000" b="0" i="0" err="1">
                          <a:solidFill>
                            <a:schemeClr val="tx1"/>
                          </a:solidFill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costs</a:t>
                      </a:r>
                      <a:endParaRPr lang="de-DE" sz="2000" b="0" i="0">
                        <a:solidFill>
                          <a:schemeClr val="tx1"/>
                        </a:solidFill>
                        <a:latin typeface="Calmetta Light" panose="020B0403020203030204" pitchFamily="34" charset="77"/>
                        <a:ea typeface="Calmetta Light" panose="020B0403020203030204" pitchFamily="34" charset="77"/>
                        <a:cs typeface="Calmetta Light" panose="020B0403020203030204" pitchFamily="34" charset="77"/>
                      </a:endParaRPr>
                    </a:p>
                  </a:txBody>
                  <a:tcPr marL="43200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72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901186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77969130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el 2">
            <a:extLst>
              <a:ext uri="{FF2B5EF4-FFF2-40B4-BE49-F238E27FC236}">
                <a16:creationId xmlns:a16="http://schemas.microsoft.com/office/drawing/2014/main" id="{77BA713D-4DEB-426D-914C-1A9B45D70F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 rtl="0"/>
            <a:r>
              <a:rPr lang="en-gb" b="0" i="0" u="none" baseline="0"/>
              <a:t>An overview of the applicable terms for [company].</a:t>
            </a:r>
          </a:p>
        </p:txBody>
      </p:sp>
      <p:graphicFrame>
        <p:nvGraphicFramePr>
          <p:cNvPr id="2" name="Tabelle 3">
            <a:extLst>
              <a:ext uri="{FF2B5EF4-FFF2-40B4-BE49-F238E27FC236}">
                <a16:creationId xmlns:a16="http://schemas.microsoft.com/office/drawing/2014/main" id="{9D1E8741-F89B-B1D6-462C-EDC54CEB5492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70554075"/>
              </p:ext>
            </p:extLst>
          </p:nvPr>
        </p:nvGraphicFramePr>
        <p:xfrm>
          <a:off x="395289" y="1223999"/>
          <a:ext cx="10706400" cy="4903200"/>
        </p:xfrm>
        <a:graphic>
          <a:graphicData uri="http://schemas.openxmlformats.org/drawingml/2006/table">
            <a:tbl>
              <a:tblPr firstCol="1" bandRow="1">
                <a:tableStyleId>{35758FB7-9AC5-4552-8A53-C91805E547FA}</a:tableStyleId>
              </a:tblPr>
              <a:tblGrid>
                <a:gridCol w="4455711">
                  <a:extLst>
                    <a:ext uri="{9D8B030D-6E8A-4147-A177-3AD203B41FA5}">
                      <a16:colId xmlns:a16="http://schemas.microsoft.com/office/drawing/2014/main" val="3048022151"/>
                    </a:ext>
                  </a:extLst>
                </a:gridCol>
                <a:gridCol w="6250689">
                  <a:extLst>
                    <a:ext uri="{9D8B030D-6E8A-4147-A177-3AD203B41FA5}">
                      <a16:colId xmlns:a16="http://schemas.microsoft.com/office/drawing/2014/main" val="1088317986"/>
                    </a:ext>
                  </a:extLst>
                </a:gridCol>
              </a:tblGrid>
              <a:tr h="701148">
                <a:tc>
                  <a:txBody>
                    <a:bodyPr/>
                    <a:lstStyle/>
                    <a:p>
                      <a:pPr marL="0" marR="0" lvl="0" indent="0" algn="l" defTabSz="86401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000" b="1" i="0">
                          <a:solidFill>
                            <a:schemeClr val="accent4"/>
                          </a:solidFill>
                          <a:latin typeface="Calmetta" panose="020B0603020203030204" pitchFamily="34" charset="77"/>
                          <a:ea typeface="Calmetta" panose="020B0603020203030204" pitchFamily="34" charset="77"/>
                          <a:cs typeface="Calmetta" panose="020B0603020203030204" pitchFamily="34" charset="77"/>
                        </a:rPr>
                        <a:t>Maximum </a:t>
                      </a:r>
                      <a:r>
                        <a:rPr lang="de-DE" sz="2000" b="1" i="0" err="1">
                          <a:solidFill>
                            <a:schemeClr val="accent4"/>
                          </a:solidFill>
                          <a:latin typeface="Calmetta" panose="020B0603020203030204" pitchFamily="34" charset="77"/>
                          <a:ea typeface="Calmetta" panose="020B0603020203030204" pitchFamily="34" charset="77"/>
                          <a:cs typeface="Calmetta" panose="020B0603020203030204" pitchFamily="34" charset="77"/>
                        </a:rPr>
                        <a:t>number</a:t>
                      </a:r>
                      <a:r>
                        <a:rPr lang="de-DE" sz="2000" b="1" i="0">
                          <a:solidFill>
                            <a:schemeClr val="accent4"/>
                          </a:solidFill>
                          <a:latin typeface="Calmetta" panose="020B0603020203030204" pitchFamily="34" charset="77"/>
                          <a:ea typeface="Calmetta" panose="020B0603020203030204" pitchFamily="34" charset="77"/>
                          <a:cs typeface="Calmetta" panose="020B0603020203030204" pitchFamily="34" charset="77"/>
                        </a:rPr>
                        <a:t> </a:t>
                      </a:r>
                      <a:r>
                        <a:rPr lang="de-DE" sz="2000" b="0" i="0">
                          <a:solidFill>
                            <a:schemeClr val="accent4"/>
                          </a:solidFill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of JobRad</a:t>
                      </a:r>
                      <a:r>
                        <a:rPr lang="de-DE" sz="2000" b="0" i="0" baseline="30000">
                          <a:solidFill>
                            <a:schemeClr val="accent4"/>
                          </a:solidFill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®</a:t>
                      </a:r>
                      <a:r>
                        <a:rPr lang="de-DE" sz="2000" b="0" i="0">
                          <a:solidFill>
                            <a:schemeClr val="accent4"/>
                          </a:solidFill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 </a:t>
                      </a:r>
                      <a:r>
                        <a:rPr lang="de-DE" sz="2000" b="0" i="0" err="1">
                          <a:solidFill>
                            <a:schemeClr val="accent4"/>
                          </a:solidFill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bicycles</a:t>
                      </a:r>
                      <a:r>
                        <a:rPr lang="de-DE" sz="2000" b="0" i="0">
                          <a:solidFill>
                            <a:schemeClr val="accent4"/>
                          </a:solidFill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 per </a:t>
                      </a:r>
                      <a:r>
                        <a:rPr lang="de-DE" sz="2000" b="0" i="0" err="1">
                          <a:solidFill>
                            <a:schemeClr val="accent4"/>
                          </a:solidFill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employee</a:t>
                      </a:r>
                      <a:endParaRPr lang="de-DE" sz="2000" b="0" i="0">
                        <a:solidFill>
                          <a:schemeClr val="accent4"/>
                        </a:solidFill>
                        <a:latin typeface="Calmetta Light" panose="020B0403020203030204" pitchFamily="34" charset="77"/>
                        <a:ea typeface="Calmetta Light" panose="020B0403020203030204" pitchFamily="34" charset="77"/>
                        <a:cs typeface="Calmetta Light" panose="020B0403020203030204" pitchFamily="34" charset="77"/>
                      </a:endParaRPr>
                    </a:p>
                  </a:txBody>
                  <a:tcPr marL="216000" anchor="ctr">
                    <a:lnL w="28575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6672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83909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2000" b="0" i="0"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[</a:t>
                      </a:r>
                      <a:r>
                        <a:rPr lang="de-DE" sz="2000" b="0" i="0" err="1"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Quantity</a:t>
                      </a:r>
                      <a:r>
                        <a:rPr lang="de-DE" sz="2000" b="0" i="0"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]</a:t>
                      </a:r>
                    </a:p>
                  </a:txBody>
                  <a:tcPr marL="43200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T w="12700" cap="flat" cmpd="sng" algn="ctr">
                      <a:solidFill>
                        <a:srgbClr val="6672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B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0798382"/>
                  </a:ext>
                </a:extLst>
              </a:tr>
              <a:tr h="701148">
                <a:tc>
                  <a:txBody>
                    <a:bodyPr/>
                    <a:lstStyle/>
                    <a:p>
                      <a:pPr marL="0" marR="0" lvl="0" indent="0" algn="l" defTabSz="86401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000" b="1" i="0">
                          <a:solidFill>
                            <a:schemeClr val="accent4"/>
                          </a:solidFill>
                          <a:latin typeface="Calmetta" panose="020B0603020203030204" pitchFamily="34" charset="77"/>
                          <a:ea typeface="Calmetta" panose="020B0603020203030204" pitchFamily="34" charset="77"/>
                          <a:cs typeface="Calmetta" panose="020B0603020203030204" pitchFamily="34" charset="77"/>
                        </a:rPr>
                        <a:t>Maximum </a:t>
                      </a:r>
                      <a:r>
                        <a:rPr lang="de-DE" sz="2000" b="1" i="0" err="1">
                          <a:solidFill>
                            <a:schemeClr val="accent4"/>
                          </a:solidFill>
                          <a:latin typeface="Calmetta" panose="020B0603020203030204" pitchFamily="34" charset="77"/>
                          <a:ea typeface="Calmetta" panose="020B0603020203030204" pitchFamily="34" charset="77"/>
                          <a:cs typeface="Calmetta" panose="020B0603020203030204" pitchFamily="34" charset="77"/>
                        </a:rPr>
                        <a:t>retail</a:t>
                      </a:r>
                      <a:r>
                        <a:rPr lang="de-DE" sz="2000" b="1" i="0">
                          <a:solidFill>
                            <a:schemeClr val="accent4"/>
                          </a:solidFill>
                          <a:latin typeface="Calmetta" panose="020B0603020203030204" pitchFamily="34" charset="77"/>
                          <a:ea typeface="Calmetta" panose="020B0603020203030204" pitchFamily="34" charset="77"/>
                          <a:cs typeface="Calmetta" panose="020B0603020203030204" pitchFamily="34" charset="77"/>
                        </a:rPr>
                        <a:t> </a:t>
                      </a:r>
                      <a:r>
                        <a:rPr lang="de-DE" sz="2000" b="1" i="0" err="1">
                          <a:solidFill>
                            <a:schemeClr val="accent4"/>
                          </a:solidFill>
                          <a:latin typeface="Calmetta" panose="020B0603020203030204" pitchFamily="34" charset="77"/>
                          <a:ea typeface="Calmetta" panose="020B0603020203030204" pitchFamily="34" charset="77"/>
                          <a:cs typeface="Calmetta" panose="020B0603020203030204" pitchFamily="34" charset="77"/>
                        </a:rPr>
                        <a:t>price</a:t>
                      </a:r>
                      <a:r>
                        <a:rPr lang="de-DE" sz="2000" b="1" i="0">
                          <a:solidFill>
                            <a:schemeClr val="accent4"/>
                          </a:solidFill>
                          <a:latin typeface="Calmetta" panose="020B0603020203030204" pitchFamily="34" charset="77"/>
                          <a:ea typeface="Calmetta" panose="020B0603020203030204" pitchFamily="34" charset="77"/>
                          <a:cs typeface="Calmetta" panose="020B0603020203030204" pitchFamily="34" charset="77"/>
                        </a:rPr>
                        <a:t> </a:t>
                      </a:r>
                      <a:br>
                        <a:rPr lang="de-DE" sz="2000" b="0" i="0">
                          <a:solidFill>
                            <a:schemeClr val="accent4"/>
                          </a:solidFill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</a:br>
                      <a:r>
                        <a:rPr lang="de-DE" sz="2000" b="0" i="0" err="1">
                          <a:solidFill>
                            <a:schemeClr val="accent4"/>
                          </a:solidFill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including</a:t>
                      </a:r>
                      <a:r>
                        <a:rPr lang="de-DE" sz="2000" b="0" i="0">
                          <a:solidFill>
                            <a:schemeClr val="accent4"/>
                          </a:solidFill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 VAT per JobRad</a:t>
                      </a:r>
                      <a:r>
                        <a:rPr lang="de-DE" sz="2000" b="0" i="0" baseline="30000">
                          <a:solidFill>
                            <a:schemeClr val="accent4"/>
                          </a:solidFill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®</a:t>
                      </a:r>
                    </a:p>
                  </a:txBody>
                  <a:tcPr marL="216000" anchor="ctr">
                    <a:lnL w="28575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83909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83909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de-DE" sz="2000" b="0" i="0"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[€]</a:t>
                      </a:r>
                    </a:p>
                  </a:txBody>
                  <a:tcPr marL="43200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B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4035200"/>
                  </a:ext>
                </a:extLst>
              </a:tr>
              <a:tr h="699536">
                <a:tc>
                  <a:txBody>
                    <a:bodyPr/>
                    <a:lstStyle/>
                    <a:p>
                      <a:pPr marL="0" marR="0" lvl="0" indent="0" algn="l" defTabSz="86401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2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B373D"/>
                          </a:solidFill>
                          <a:effectLst/>
                          <a:uLnTx/>
                          <a:uFillTx/>
                          <a:latin typeface="Calmetta" panose="020B0603020203030204" pitchFamily="34" charset="77"/>
                          <a:ea typeface="Calmetta" panose="020B0603020203030204" pitchFamily="34" charset="77"/>
                          <a:cs typeface="Calmetta" panose="020B0603020203030204" pitchFamily="34" charset="77"/>
                        </a:rPr>
                        <a:t>S-Pedelecs</a:t>
                      </a:r>
                      <a:r>
                        <a:rPr kumimoji="0" lang="de-DE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B373D"/>
                          </a:solidFill>
                          <a:effectLst/>
                          <a:uLnTx/>
                          <a:uFillTx/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 possible?</a:t>
                      </a:r>
                    </a:p>
                  </a:txBody>
                  <a:tcPr marL="216000" anchor="ctr">
                    <a:lnL w="28575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83909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83909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kumimoji="0" lang="de-DE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B373D"/>
                          </a:solidFill>
                          <a:effectLst/>
                          <a:uLnTx/>
                          <a:uFillTx/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[Yes/</a:t>
                      </a:r>
                      <a:r>
                        <a:rPr kumimoji="0" lang="de-DE" sz="2000" b="0" i="0" u="none" strike="noStrike" kern="1200" cap="none" spc="0" normalizeH="0" baseline="0" noProof="0" err="1">
                          <a:ln>
                            <a:noFill/>
                          </a:ln>
                          <a:solidFill>
                            <a:srgbClr val="2B373D"/>
                          </a:solidFill>
                          <a:effectLst/>
                          <a:uLnTx/>
                          <a:uFillTx/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No</a:t>
                      </a:r>
                      <a:r>
                        <a:rPr kumimoji="0" lang="de-DE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B373D"/>
                          </a:solidFill>
                          <a:effectLst/>
                          <a:uLnTx/>
                          <a:uFillTx/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]</a:t>
                      </a:r>
                      <a:endParaRPr lang="de-DE" sz="2000" b="0" i="0">
                        <a:latin typeface="Calmetta Light" panose="020B0403020203030204" pitchFamily="34" charset="77"/>
                        <a:ea typeface="Calmetta Light" panose="020B0403020203030204" pitchFamily="34" charset="77"/>
                        <a:cs typeface="Calmetta Light" panose="020B0403020203030204" pitchFamily="34" charset="77"/>
                      </a:endParaRPr>
                    </a:p>
                  </a:txBody>
                  <a:tcPr marL="43200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B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85284703"/>
                  </a:ext>
                </a:extLst>
              </a:tr>
              <a:tr h="701148">
                <a:tc>
                  <a:txBody>
                    <a:bodyPr/>
                    <a:lstStyle/>
                    <a:p>
                      <a:pPr marL="0" marR="0" lvl="0" indent="0" algn="l" defTabSz="86401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B373D"/>
                          </a:solidFill>
                          <a:effectLst/>
                          <a:uLnTx/>
                          <a:uFillTx/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JobRad</a:t>
                      </a:r>
                      <a:r>
                        <a:rPr lang="de-DE" sz="2000" b="0" i="0" baseline="30000">
                          <a:solidFill>
                            <a:schemeClr val="tx1"/>
                          </a:solidFill>
                          <a:effectLst/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®</a:t>
                      </a:r>
                      <a:r>
                        <a:rPr lang="de-DE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B373D"/>
                          </a:solidFill>
                          <a:effectLst/>
                          <a:uLnTx/>
                          <a:uFillTx/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 </a:t>
                      </a:r>
                      <a:r>
                        <a:rPr lang="de-DE" sz="2000" b="0" i="0" u="none" strike="noStrike" kern="1200" cap="none" spc="0" normalizeH="0" baseline="0" noProof="0" err="1">
                          <a:ln>
                            <a:noFill/>
                          </a:ln>
                          <a:solidFill>
                            <a:srgbClr val="2B373D"/>
                          </a:solidFill>
                          <a:effectLst/>
                          <a:uLnTx/>
                          <a:uFillTx/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insurance</a:t>
                      </a:r>
                      <a:r>
                        <a:rPr lang="de-DE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B373D"/>
                          </a:solidFill>
                          <a:effectLst/>
                          <a:uLnTx/>
                          <a:uFillTx/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 </a:t>
                      </a:r>
                      <a:br>
                        <a:rPr lang="de-DE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B373D"/>
                          </a:solidFill>
                          <a:effectLst/>
                          <a:uLnTx/>
                          <a:uFillTx/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</a:br>
                      <a:r>
                        <a:rPr lang="de-DE" sz="2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B373D"/>
                          </a:solidFill>
                          <a:effectLst/>
                          <a:uLnTx/>
                          <a:uFillTx/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incl. breakdown </a:t>
                      </a:r>
                      <a:r>
                        <a:rPr lang="de-DE" sz="2000" b="0" i="0" u="none" strike="noStrike" kern="1200" cap="none" spc="0" normalizeH="0" baseline="0" noProof="0" err="1">
                          <a:ln>
                            <a:noFill/>
                          </a:ln>
                          <a:solidFill>
                            <a:srgbClr val="2B373D"/>
                          </a:solidFill>
                          <a:effectLst/>
                          <a:uLnTx/>
                          <a:uFillTx/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cover</a:t>
                      </a:r>
                      <a:endParaRPr kumimoji="0" lang="de-DE" sz="2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2B373D"/>
                        </a:solidFill>
                        <a:effectLst/>
                        <a:uLnTx/>
                        <a:uFillTx/>
                        <a:latin typeface="Calmetta Light" panose="020B0403020203030204" pitchFamily="34" charset="77"/>
                        <a:ea typeface="Calmetta Light" panose="020B0403020203030204" pitchFamily="34" charset="77"/>
                        <a:cs typeface="Calmetta Light" panose="020B0403020203030204" pitchFamily="34" charset="77"/>
                      </a:endParaRPr>
                    </a:p>
                  </a:txBody>
                  <a:tcPr marL="216000" anchor="ctr">
                    <a:lnL w="28575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83909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83909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lang="de-DE" sz="2000" b="0" i="0">
                          <a:solidFill>
                            <a:schemeClr val="tx1"/>
                          </a:solidFill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[Who </a:t>
                      </a:r>
                      <a:r>
                        <a:rPr lang="de-DE" sz="2000" b="0" i="0" err="1">
                          <a:solidFill>
                            <a:schemeClr val="tx1"/>
                          </a:solidFill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pays</a:t>
                      </a:r>
                      <a:r>
                        <a:rPr lang="de-DE" sz="2000" b="0" i="0">
                          <a:solidFill>
                            <a:schemeClr val="tx1"/>
                          </a:solidFill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 the </a:t>
                      </a:r>
                      <a:r>
                        <a:rPr lang="de-DE" sz="2000" b="0" i="0" err="1">
                          <a:solidFill>
                            <a:schemeClr val="tx1"/>
                          </a:solidFill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costs</a:t>
                      </a:r>
                      <a:r>
                        <a:rPr lang="de-DE" sz="2000" b="0" i="0">
                          <a:solidFill>
                            <a:schemeClr val="tx1"/>
                          </a:solidFill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?]</a:t>
                      </a:r>
                    </a:p>
                  </a:txBody>
                  <a:tcPr marL="43200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B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91810400"/>
                  </a:ext>
                </a:extLst>
              </a:tr>
              <a:tr h="701148">
                <a:tc>
                  <a:txBody>
                    <a:bodyPr/>
                    <a:lstStyle/>
                    <a:p>
                      <a:pPr marL="0" marR="0" lvl="0" indent="0" algn="l" defTabSz="86401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2000" b="0" i="0" u="none" strike="noStrike" kern="1200" cap="none" spc="0" normalizeH="0" baseline="0" noProof="0" err="1">
                          <a:ln>
                            <a:noFill/>
                          </a:ln>
                          <a:solidFill>
                            <a:srgbClr val="2B373D"/>
                          </a:solidFill>
                          <a:effectLst/>
                          <a:uLnTx/>
                          <a:uFillTx/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JobRad</a:t>
                      </a:r>
                      <a:r>
                        <a:rPr kumimoji="0" lang="de-DE" sz="2000" b="0" i="0" u="none" strike="noStrike" kern="1200" cap="none" spc="0" normalizeH="0" baseline="30000" noProof="0" err="1">
                          <a:ln>
                            <a:noFill/>
                          </a:ln>
                          <a:solidFill>
                            <a:srgbClr val="2B373D"/>
                          </a:solidFill>
                          <a:effectLst/>
                          <a:uLnTx/>
                          <a:uFillTx/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®</a:t>
                      </a:r>
                      <a:r>
                        <a:rPr kumimoji="0" lang="de-DE" sz="2000" b="0" i="0" u="none" strike="noStrike" kern="1200" cap="none" spc="0" normalizeH="0" baseline="0" noProof="0" err="1">
                          <a:ln>
                            <a:noFill/>
                          </a:ln>
                          <a:solidFill>
                            <a:srgbClr val="2B373D"/>
                          </a:solidFill>
                          <a:effectLst/>
                          <a:uLnTx/>
                          <a:uFillTx/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Services</a:t>
                      </a:r>
                      <a:endParaRPr kumimoji="0" lang="de-DE" sz="2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2B373D"/>
                        </a:solidFill>
                        <a:effectLst/>
                        <a:uLnTx/>
                        <a:uFillTx/>
                        <a:latin typeface="Calmetta Light" panose="020B0403020203030204" pitchFamily="34" charset="77"/>
                        <a:ea typeface="Calmetta Light" panose="020B0403020203030204" pitchFamily="34" charset="77"/>
                        <a:cs typeface="Calmetta Light" panose="020B0403020203030204" pitchFamily="34" charset="77"/>
                      </a:endParaRPr>
                    </a:p>
                  </a:txBody>
                  <a:tcPr marL="216000" anchor="ctr">
                    <a:lnL w="28575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83909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83909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6401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000" b="0" i="0">
                          <a:solidFill>
                            <a:schemeClr val="tx1"/>
                          </a:solidFill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[</a:t>
                      </a:r>
                      <a:r>
                        <a:rPr lang="de-DE" sz="2000" b="0" i="0" err="1">
                          <a:solidFill>
                            <a:schemeClr val="tx1"/>
                          </a:solidFill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Which</a:t>
                      </a:r>
                      <a:r>
                        <a:rPr lang="de-DE" sz="2000" b="0" i="0">
                          <a:solidFill>
                            <a:schemeClr val="tx1"/>
                          </a:solidFill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 </a:t>
                      </a:r>
                      <a:r>
                        <a:rPr lang="de-DE" sz="2000" b="0" i="0" err="1">
                          <a:solidFill>
                            <a:schemeClr val="tx1"/>
                          </a:solidFill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service</a:t>
                      </a:r>
                      <a:r>
                        <a:rPr lang="de-DE" sz="2000" b="0" i="0">
                          <a:solidFill>
                            <a:schemeClr val="tx1"/>
                          </a:solidFill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 </a:t>
                      </a:r>
                      <a:r>
                        <a:rPr lang="de-DE" sz="2000" b="0" i="0" err="1">
                          <a:solidFill>
                            <a:schemeClr val="tx1"/>
                          </a:solidFill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packages</a:t>
                      </a:r>
                      <a:r>
                        <a:rPr lang="de-DE" sz="2000" b="0" i="0">
                          <a:solidFill>
                            <a:schemeClr val="tx1"/>
                          </a:solidFill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 </a:t>
                      </a:r>
                      <a:r>
                        <a:rPr lang="de-DE" sz="2000" b="0" i="0" err="1">
                          <a:solidFill>
                            <a:schemeClr val="tx1"/>
                          </a:solidFill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are</a:t>
                      </a:r>
                      <a:r>
                        <a:rPr lang="de-DE" sz="2000" b="0" i="0">
                          <a:solidFill>
                            <a:schemeClr val="tx1"/>
                          </a:solidFill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 </a:t>
                      </a:r>
                      <a:r>
                        <a:rPr lang="de-DE" sz="2000" b="0" i="0" err="1">
                          <a:solidFill>
                            <a:schemeClr val="tx1"/>
                          </a:solidFill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available</a:t>
                      </a:r>
                      <a:r>
                        <a:rPr lang="de-DE" sz="2000" b="0" i="0">
                          <a:solidFill>
                            <a:schemeClr val="tx1"/>
                          </a:solidFill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? </a:t>
                      </a:r>
                      <a:br>
                        <a:rPr lang="de-DE" sz="2000" b="0" i="0">
                          <a:solidFill>
                            <a:schemeClr val="tx1"/>
                          </a:solidFill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</a:br>
                      <a:r>
                        <a:rPr lang="de-DE" sz="2000" b="0" i="0">
                          <a:solidFill>
                            <a:schemeClr val="tx1"/>
                          </a:solidFill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Who </a:t>
                      </a:r>
                      <a:r>
                        <a:rPr lang="de-DE" sz="2000" b="0" i="0" err="1">
                          <a:solidFill>
                            <a:schemeClr val="tx1"/>
                          </a:solidFill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pays</a:t>
                      </a:r>
                      <a:r>
                        <a:rPr lang="de-DE" sz="2000" b="0" i="0">
                          <a:solidFill>
                            <a:schemeClr val="tx1"/>
                          </a:solidFill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 the </a:t>
                      </a:r>
                      <a:r>
                        <a:rPr lang="de-DE" sz="2000" b="0" i="0" err="1">
                          <a:solidFill>
                            <a:schemeClr val="tx1"/>
                          </a:solidFill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costs</a:t>
                      </a:r>
                      <a:r>
                        <a:rPr lang="de-DE" sz="2000" b="0" i="0">
                          <a:solidFill>
                            <a:schemeClr val="tx1"/>
                          </a:solidFill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?]</a:t>
                      </a:r>
                    </a:p>
                  </a:txBody>
                  <a:tcPr marL="43200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B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9011867"/>
                  </a:ext>
                </a:extLst>
              </a:tr>
              <a:tr h="699536">
                <a:tc>
                  <a:txBody>
                    <a:bodyPr/>
                    <a:lstStyle/>
                    <a:p>
                      <a:pPr marL="0" marR="0" lvl="0" indent="0" algn="l" defTabSz="86401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B373D"/>
                          </a:solidFill>
                          <a:effectLst/>
                          <a:uLnTx/>
                          <a:uFillTx/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Other </a:t>
                      </a:r>
                      <a:r>
                        <a:rPr kumimoji="0" lang="de-DE" sz="1800" b="0" i="0" u="none" strike="noStrike" kern="1200" cap="none" spc="0" normalizeH="0" baseline="0" noProof="0" err="1">
                          <a:ln>
                            <a:noFill/>
                          </a:ln>
                          <a:solidFill>
                            <a:srgbClr val="2B373D"/>
                          </a:solidFill>
                          <a:effectLst/>
                          <a:uLnTx/>
                          <a:uFillTx/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contribution</a:t>
                      </a:r>
                      <a:r>
                        <a:rPr kumimoji="0" lang="de-DE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B373D"/>
                          </a:solidFill>
                          <a:effectLst/>
                          <a:uLnTx/>
                          <a:uFillTx/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 by </a:t>
                      </a:r>
                      <a:r>
                        <a:rPr kumimoji="0" lang="de-DE" sz="1800" b="0" i="0" u="none" strike="noStrike" kern="1200" cap="none" spc="0" normalizeH="0" baseline="0" noProof="0" err="1">
                          <a:ln>
                            <a:noFill/>
                          </a:ln>
                          <a:solidFill>
                            <a:srgbClr val="2B373D"/>
                          </a:solidFill>
                          <a:effectLst/>
                          <a:uLnTx/>
                          <a:uFillTx/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employer</a:t>
                      </a:r>
                      <a:endParaRPr kumimoji="0" lang="de-DE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2B373D"/>
                        </a:solidFill>
                        <a:effectLst/>
                        <a:uLnTx/>
                        <a:uFillTx/>
                        <a:latin typeface="Calmetta Light" panose="020B0403020203030204" pitchFamily="34" charset="77"/>
                        <a:ea typeface="Calmetta Light" panose="020B0403020203030204" pitchFamily="34" charset="77"/>
                        <a:cs typeface="Calmetta Light" panose="020B0403020203030204" pitchFamily="34" charset="77"/>
                      </a:endParaRPr>
                    </a:p>
                  </a:txBody>
                  <a:tcPr marL="216000" anchor="ctr">
                    <a:lnL w="28575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83909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rgbClr val="83909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6401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000" b="0" i="0">
                          <a:solidFill>
                            <a:schemeClr val="tx1"/>
                          </a:solidFill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[€/%/…]</a:t>
                      </a:r>
                    </a:p>
                  </a:txBody>
                  <a:tcPr marL="43200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B>
                    <a:solidFill>
                      <a:srgbClr val="FFB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92842825"/>
                  </a:ext>
                </a:extLst>
              </a:tr>
              <a:tr h="699536">
                <a:tc>
                  <a:txBody>
                    <a:bodyPr/>
                    <a:lstStyle/>
                    <a:p>
                      <a:pPr marL="0" marR="0" lvl="0" indent="0" algn="l" defTabSz="86401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B373D"/>
                          </a:solidFill>
                          <a:effectLst/>
                          <a:uLnTx/>
                          <a:uFillTx/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Other </a:t>
                      </a:r>
                      <a:r>
                        <a:rPr kumimoji="0" lang="de-DE" sz="1800" b="0" i="0" u="none" strike="noStrike" kern="1200" cap="none" spc="0" normalizeH="0" baseline="0" noProof="0" err="1">
                          <a:ln>
                            <a:noFill/>
                          </a:ln>
                          <a:solidFill>
                            <a:srgbClr val="2B373D"/>
                          </a:solidFill>
                          <a:effectLst/>
                          <a:uLnTx/>
                          <a:uFillTx/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special</a:t>
                      </a:r>
                      <a:r>
                        <a:rPr kumimoji="0" lang="de-DE" sz="18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srgbClr val="2B373D"/>
                          </a:solidFill>
                          <a:effectLst/>
                          <a:uLnTx/>
                          <a:uFillTx/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 </a:t>
                      </a:r>
                      <a:r>
                        <a:rPr kumimoji="0" lang="de-DE" sz="1800" b="0" i="0" u="none" strike="noStrike" kern="1200" cap="none" spc="0" normalizeH="0" baseline="0" noProof="0" err="1">
                          <a:ln>
                            <a:noFill/>
                          </a:ln>
                          <a:solidFill>
                            <a:srgbClr val="2B373D"/>
                          </a:solidFill>
                          <a:effectLst/>
                          <a:uLnTx/>
                          <a:uFillTx/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terms</a:t>
                      </a:r>
                      <a:endParaRPr kumimoji="0" lang="de-DE" sz="18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srgbClr val="2B373D"/>
                        </a:solidFill>
                        <a:effectLst/>
                        <a:uLnTx/>
                        <a:uFillTx/>
                        <a:latin typeface="Calmetta Light" panose="020B0403020203030204" pitchFamily="34" charset="77"/>
                        <a:ea typeface="Calmetta Light" panose="020B0403020203030204" pitchFamily="34" charset="77"/>
                        <a:cs typeface="Calmetta Light" panose="020B0403020203030204" pitchFamily="34" charset="77"/>
                      </a:endParaRPr>
                    </a:p>
                  </a:txBody>
                  <a:tcPr marL="216000" anchor="ctr">
                    <a:lnL w="28575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rgbClr val="839096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72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864017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2000" b="0" i="0">
                          <a:solidFill>
                            <a:schemeClr val="tx1"/>
                          </a:solidFill>
                          <a:latin typeface="Calmetta Light" panose="020B0403020203030204" pitchFamily="34" charset="77"/>
                          <a:ea typeface="Calmetta Light" panose="020B0403020203030204" pitchFamily="34" charset="77"/>
                          <a:cs typeface="Calmetta Light" panose="020B0403020203030204" pitchFamily="34" charset="77"/>
                        </a:rPr>
                        <a:t>[…]</a:t>
                      </a:r>
                    </a:p>
                  </a:txBody>
                  <a:tcPr marL="432000" anchor="ctr">
                    <a:lnL w="12700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L>
                    <a:lnT w="28575" cap="flat" cmpd="sng" algn="ctr">
                      <a:solidFill>
                        <a:schemeClr val="bg1"/>
                      </a:solidFill>
                      <a:prstDash val="sysDot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667278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BCD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648509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87146481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Vertikaler Textplatzhalter 2">
            <a:extLst>
              <a:ext uri="{FF2B5EF4-FFF2-40B4-BE49-F238E27FC236}">
                <a16:creationId xmlns:a16="http://schemas.microsoft.com/office/drawing/2014/main" id="{1B3047D1-FC7D-39CD-E589-D06A433764D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548400" y="476251"/>
            <a:ext cx="3095623" cy="5364162"/>
          </a:xfrm>
        </p:spPr>
        <p:txBody>
          <a:bodyPr/>
          <a:lstStyle/>
          <a:p>
            <a:pPr algn="l" rtl="0"/>
            <a:r>
              <a:rPr lang="en-gb" b="0" i="0" u="none" baseline="0"/>
              <a:t>Questions and open discussion</a:t>
            </a:r>
          </a:p>
        </p:txBody>
      </p:sp>
      <p:sp>
        <p:nvSpPr>
          <p:cNvPr id="19" name="Vertikaler Textplatzhalter 2">
            <a:extLst>
              <a:ext uri="{FF2B5EF4-FFF2-40B4-BE49-F238E27FC236}">
                <a16:creationId xmlns:a16="http://schemas.microsoft.com/office/drawing/2014/main" id="{437F07A6-CF24-F07E-47AA-4B651777142D}"/>
              </a:ext>
            </a:extLst>
          </p:cNvPr>
          <p:cNvSpPr txBox="1">
            <a:spLocks/>
          </p:cNvSpPr>
          <p:nvPr/>
        </p:nvSpPr>
        <p:spPr>
          <a:xfrm>
            <a:off x="396000" y="323851"/>
            <a:ext cx="3095623" cy="5364162"/>
          </a:xfrm>
          <a:prstGeom prst="rect">
            <a:avLst/>
          </a:prstGeom>
        </p:spPr>
        <p:txBody>
          <a:bodyPr vert="horz" lIns="0" tIns="0" rIns="0" bIns="0" numCol="1" spcCol="396000" rtlCol="0" anchor="t" anchorCtr="0">
            <a:noAutofit/>
          </a:bodyPr>
          <a:lstStyle>
            <a:lvl1pPr marL="360000" indent="-360000" algn="l" defTabSz="3600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360000" indent="-360000" algn="l" defTabSz="360000" rtl="0" eaLnBrk="1" latinLnBrk="0" hangingPunct="1">
              <a:lnSpc>
                <a:spcPct val="110000"/>
              </a:lnSpc>
              <a:spcBef>
                <a:spcPts val="60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2pPr>
            <a:lvl3pPr marL="900000" indent="-540000" algn="l" defTabSz="360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900000" indent="-540000" algn="l" defTabSz="360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4pPr>
            <a:lvl5pPr marL="1620000" indent="-720000" algn="l" defTabSz="360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 b="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620000" indent="-720000" algn="l" defTabSz="360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6pPr>
            <a:lvl7pPr marL="1620000" indent="-720000" algn="l" defTabSz="360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7pPr>
            <a:lvl8pPr marL="1620000" indent="-720000" algn="l" defTabSz="360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8pPr>
            <a:lvl9pPr marL="1620000" indent="-720000" algn="l" defTabSz="360000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tabLst>
                <a:tab pos="360000" algn="l"/>
                <a:tab pos="900000" algn="l"/>
                <a:tab pos="1620000" algn="l"/>
              </a:tabLst>
              <a:defRPr sz="1900" b="0" kern="1200">
                <a:solidFill>
                  <a:schemeClr val="tx1"/>
                </a:solidFill>
                <a:latin typeface="+mj-lt"/>
                <a:ea typeface="+mn-ea"/>
                <a:cs typeface="+mn-cs"/>
              </a:defRPr>
            </a:lvl9pPr>
          </a:lstStyle>
          <a:p>
            <a:pPr marL="0" indent="0" algn="l" rtl="0">
              <a:lnSpc>
                <a:spcPct val="100000"/>
              </a:lnSpc>
              <a:tabLst>
                <a:tab pos="358775" algn="l"/>
                <a:tab pos="903288" algn="l"/>
                <a:tab pos="1619250" algn="l"/>
              </a:tabLst>
            </a:pPr>
            <a:r>
              <a:rPr lang="en-gb" sz="3300" b="0" i="0" u="none" baseline="0">
                <a:solidFill>
                  <a:schemeClr val="accent3"/>
                </a:solidFill>
              </a:rPr>
              <a:t>Questions and open discussion</a:t>
            </a:r>
          </a:p>
        </p:txBody>
      </p:sp>
      <p:pic>
        <p:nvPicPr>
          <p:cNvPr id="3" name="Grafik 2">
            <a:extLst>
              <a:ext uri="{FF2B5EF4-FFF2-40B4-BE49-F238E27FC236}">
                <a16:creationId xmlns:a16="http://schemas.microsoft.com/office/drawing/2014/main" id="{42711981-F626-F643-D018-B4FBBB341E7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3982720" y="0"/>
            <a:ext cx="8647800" cy="6480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1984617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3">
            <a:extLst>
              <a:ext uri="{FF2B5EF4-FFF2-40B4-BE49-F238E27FC236}">
                <a16:creationId xmlns:a16="http://schemas.microsoft.com/office/drawing/2014/main" id="{11FC2D58-D18B-64E8-634F-27B19AA9D870}"/>
              </a:ext>
            </a:extLst>
          </p:cNvPr>
          <p:cNvSpPr/>
          <p:nvPr/>
        </p:nvSpPr>
        <p:spPr>
          <a:xfrm>
            <a:off x="4402666" y="-1"/>
            <a:ext cx="7117821" cy="6480175"/>
          </a:xfrm>
          <a:prstGeom prst="rect">
            <a:avLst/>
          </a:prstGeom>
          <a:solidFill>
            <a:schemeClr val="bg1"/>
          </a:solidFill>
          <a:ln w="3810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0" tIns="0" rIns="0" bIns="0" rtlCol="0" anchor="ctr"/>
          <a:lstStyle/>
          <a:p>
            <a:pPr algn="ctr" rtl="0"/>
            <a:endParaRPr lang="en-gb" sz="1000">
              <a:solidFill>
                <a:schemeClr val="bg1"/>
              </a:solidFill>
              <a:latin typeface="+mj-lt"/>
            </a:endParaRPr>
          </a:p>
        </p:txBody>
      </p:sp>
      <p:grpSp>
        <p:nvGrpSpPr>
          <p:cNvPr id="5" name="Gruppieren 4">
            <a:extLst>
              <a:ext uri="{FF2B5EF4-FFF2-40B4-BE49-F238E27FC236}">
                <a16:creationId xmlns:a16="http://schemas.microsoft.com/office/drawing/2014/main" id="{67F61264-F311-A9D6-89F2-6777E1BA9AE9}"/>
              </a:ext>
            </a:extLst>
          </p:cNvPr>
          <p:cNvGrpSpPr/>
          <p:nvPr/>
        </p:nvGrpSpPr>
        <p:grpSpPr>
          <a:xfrm>
            <a:off x="8735359" y="1964333"/>
            <a:ext cx="1404620" cy="1404620"/>
            <a:chOff x="8650696" y="1738303"/>
            <a:chExt cx="1404620" cy="1404620"/>
          </a:xfrm>
        </p:grpSpPr>
        <p:sp>
          <p:nvSpPr>
            <p:cNvPr id="6" name="object 5">
              <a:extLst>
                <a:ext uri="{FF2B5EF4-FFF2-40B4-BE49-F238E27FC236}">
                  <a16:creationId xmlns:a16="http://schemas.microsoft.com/office/drawing/2014/main" id="{4CE054D8-7803-6F51-655C-8D19A94CEFCB}"/>
                </a:ext>
              </a:extLst>
            </p:cNvPr>
            <p:cNvSpPr/>
            <p:nvPr/>
          </p:nvSpPr>
          <p:spPr>
            <a:xfrm>
              <a:off x="8650696" y="1738303"/>
              <a:ext cx="1404620" cy="1404620"/>
            </a:xfrm>
            <a:custGeom>
              <a:avLst/>
              <a:gdLst/>
              <a:ahLst/>
              <a:cxnLst/>
              <a:rect l="l" t="t" r="r" b="b"/>
              <a:pathLst>
                <a:path w="1404620" h="1404620">
                  <a:moveTo>
                    <a:pt x="702005" y="0"/>
                  </a:moveTo>
                  <a:lnTo>
                    <a:pt x="653941" y="1619"/>
                  </a:lnTo>
                  <a:lnTo>
                    <a:pt x="606747" y="6408"/>
                  </a:lnTo>
                  <a:lnTo>
                    <a:pt x="560527" y="14262"/>
                  </a:lnTo>
                  <a:lnTo>
                    <a:pt x="515384" y="25076"/>
                  </a:lnTo>
                  <a:lnTo>
                    <a:pt x="471425" y="38746"/>
                  </a:lnTo>
                  <a:lnTo>
                    <a:pt x="428753" y="55167"/>
                  </a:lnTo>
                  <a:lnTo>
                    <a:pt x="387473" y="74234"/>
                  </a:lnTo>
                  <a:lnTo>
                    <a:pt x="347690" y="95844"/>
                  </a:lnTo>
                  <a:lnTo>
                    <a:pt x="309507" y="119891"/>
                  </a:lnTo>
                  <a:lnTo>
                    <a:pt x="273031" y="146271"/>
                  </a:lnTo>
                  <a:lnTo>
                    <a:pt x="238364" y="174879"/>
                  </a:lnTo>
                  <a:lnTo>
                    <a:pt x="205612" y="205611"/>
                  </a:lnTo>
                  <a:lnTo>
                    <a:pt x="174880" y="238362"/>
                  </a:lnTo>
                  <a:lnTo>
                    <a:pt x="146271" y="273028"/>
                  </a:lnTo>
                  <a:lnTo>
                    <a:pt x="119891" y="309504"/>
                  </a:lnTo>
                  <a:lnTo>
                    <a:pt x="95844" y="347686"/>
                  </a:lnTo>
                  <a:lnTo>
                    <a:pt x="74234" y="387469"/>
                  </a:lnTo>
                  <a:lnTo>
                    <a:pt x="55167" y="428748"/>
                  </a:lnTo>
                  <a:lnTo>
                    <a:pt x="38746" y="471419"/>
                  </a:lnTo>
                  <a:lnTo>
                    <a:pt x="25076" y="515377"/>
                  </a:lnTo>
                  <a:lnTo>
                    <a:pt x="14262" y="560518"/>
                  </a:lnTo>
                  <a:lnTo>
                    <a:pt x="6408" y="606737"/>
                  </a:lnTo>
                  <a:lnTo>
                    <a:pt x="1619" y="653930"/>
                  </a:lnTo>
                  <a:lnTo>
                    <a:pt x="0" y="701992"/>
                  </a:lnTo>
                  <a:lnTo>
                    <a:pt x="1619" y="750055"/>
                  </a:lnTo>
                  <a:lnTo>
                    <a:pt x="6408" y="797250"/>
                  </a:lnTo>
                  <a:lnTo>
                    <a:pt x="14262" y="843470"/>
                  </a:lnTo>
                  <a:lnTo>
                    <a:pt x="25076" y="888612"/>
                  </a:lnTo>
                  <a:lnTo>
                    <a:pt x="38746" y="932572"/>
                  </a:lnTo>
                  <a:lnTo>
                    <a:pt x="55167" y="975244"/>
                  </a:lnTo>
                  <a:lnTo>
                    <a:pt x="74234" y="1016524"/>
                  </a:lnTo>
                  <a:lnTo>
                    <a:pt x="95844" y="1056307"/>
                  </a:lnTo>
                  <a:lnTo>
                    <a:pt x="119891" y="1094489"/>
                  </a:lnTo>
                  <a:lnTo>
                    <a:pt x="146271" y="1130966"/>
                  </a:lnTo>
                  <a:lnTo>
                    <a:pt x="174880" y="1165632"/>
                  </a:lnTo>
                  <a:lnTo>
                    <a:pt x="205612" y="1198384"/>
                  </a:lnTo>
                  <a:lnTo>
                    <a:pt x="238364" y="1229117"/>
                  </a:lnTo>
                  <a:lnTo>
                    <a:pt x="273031" y="1257725"/>
                  </a:lnTo>
                  <a:lnTo>
                    <a:pt x="309507" y="1284105"/>
                  </a:lnTo>
                  <a:lnTo>
                    <a:pt x="347690" y="1308153"/>
                  </a:lnTo>
                  <a:lnTo>
                    <a:pt x="387473" y="1329762"/>
                  </a:lnTo>
                  <a:lnTo>
                    <a:pt x="428753" y="1348830"/>
                  </a:lnTo>
                  <a:lnTo>
                    <a:pt x="471425" y="1365251"/>
                  </a:lnTo>
                  <a:lnTo>
                    <a:pt x="515384" y="1378921"/>
                  </a:lnTo>
                  <a:lnTo>
                    <a:pt x="560527" y="1389735"/>
                  </a:lnTo>
                  <a:lnTo>
                    <a:pt x="606747" y="1397589"/>
                  </a:lnTo>
                  <a:lnTo>
                    <a:pt x="653941" y="1402378"/>
                  </a:lnTo>
                  <a:lnTo>
                    <a:pt x="702005" y="1403997"/>
                  </a:lnTo>
                  <a:lnTo>
                    <a:pt x="750068" y="1402378"/>
                  </a:lnTo>
                  <a:lnTo>
                    <a:pt x="797262" y="1397589"/>
                  </a:lnTo>
                  <a:lnTo>
                    <a:pt x="843483" y="1389735"/>
                  </a:lnTo>
                  <a:lnTo>
                    <a:pt x="888625" y="1378921"/>
                  </a:lnTo>
                  <a:lnTo>
                    <a:pt x="932584" y="1365251"/>
                  </a:lnTo>
                  <a:lnTo>
                    <a:pt x="975256" y="1348830"/>
                  </a:lnTo>
                  <a:lnTo>
                    <a:pt x="1016536" y="1329762"/>
                  </a:lnTo>
                  <a:lnTo>
                    <a:pt x="1056320" y="1308153"/>
                  </a:lnTo>
                  <a:lnTo>
                    <a:pt x="1094502" y="1284105"/>
                  </a:lnTo>
                  <a:lnTo>
                    <a:pt x="1130979" y="1257725"/>
                  </a:lnTo>
                  <a:lnTo>
                    <a:pt x="1165645" y="1229117"/>
                  </a:lnTo>
                  <a:lnTo>
                    <a:pt x="1198397" y="1198384"/>
                  </a:lnTo>
                  <a:lnTo>
                    <a:pt x="1229129" y="1165632"/>
                  </a:lnTo>
                  <a:lnTo>
                    <a:pt x="1257738" y="1130966"/>
                  </a:lnTo>
                  <a:lnTo>
                    <a:pt x="1284118" y="1094489"/>
                  </a:lnTo>
                  <a:lnTo>
                    <a:pt x="1308165" y="1056307"/>
                  </a:lnTo>
                  <a:lnTo>
                    <a:pt x="1329775" y="1016524"/>
                  </a:lnTo>
                  <a:lnTo>
                    <a:pt x="1348843" y="975244"/>
                  </a:lnTo>
                  <a:lnTo>
                    <a:pt x="1365264" y="932572"/>
                  </a:lnTo>
                  <a:lnTo>
                    <a:pt x="1378934" y="888612"/>
                  </a:lnTo>
                  <a:lnTo>
                    <a:pt x="1389748" y="843470"/>
                  </a:lnTo>
                  <a:lnTo>
                    <a:pt x="1397601" y="797250"/>
                  </a:lnTo>
                  <a:lnTo>
                    <a:pt x="1402390" y="750055"/>
                  </a:lnTo>
                  <a:lnTo>
                    <a:pt x="1404010" y="701992"/>
                  </a:lnTo>
                  <a:lnTo>
                    <a:pt x="1402390" y="653930"/>
                  </a:lnTo>
                  <a:lnTo>
                    <a:pt x="1397601" y="606737"/>
                  </a:lnTo>
                  <a:lnTo>
                    <a:pt x="1389748" y="560518"/>
                  </a:lnTo>
                  <a:lnTo>
                    <a:pt x="1378934" y="515377"/>
                  </a:lnTo>
                  <a:lnTo>
                    <a:pt x="1365264" y="471419"/>
                  </a:lnTo>
                  <a:lnTo>
                    <a:pt x="1348843" y="428748"/>
                  </a:lnTo>
                  <a:lnTo>
                    <a:pt x="1329775" y="387469"/>
                  </a:lnTo>
                  <a:lnTo>
                    <a:pt x="1308165" y="347686"/>
                  </a:lnTo>
                  <a:lnTo>
                    <a:pt x="1284118" y="309504"/>
                  </a:lnTo>
                  <a:lnTo>
                    <a:pt x="1257738" y="273028"/>
                  </a:lnTo>
                  <a:lnTo>
                    <a:pt x="1229129" y="238362"/>
                  </a:lnTo>
                  <a:lnTo>
                    <a:pt x="1198397" y="205611"/>
                  </a:lnTo>
                  <a:lnTo>
                    <a:pt x="1165645" y="174879"/>
                  </a:lnTo>
                  <a:lnTo>
                    <a:pt x="1130979" y="146271"/>
                  </a:lnTo>
                  <a:lnTo>
                    <a:pt x="1094502" y="119891"/>
                  </a:lnTo>
                  <a:lnTo>
                    <a:pt x="1056320" y="95844"/>
                  </a:lnTo>
                  <a:lnTo>
                    <a:pt x="1016536" y="74234"/>
                  </a:lnTo>
                  <a:lnTo>
                    <a:pt x="975256" y="55167"/>
                  </a:lnTo>
                  <a:lnTo>
                    <a:pt x="932584" y="38746"/>
                  </a:lnTo>
                  <a:lnTo>
                    <a:pt x="888625" y="25076"/>
                  </a:lnTo>
                  <a:lnTo>
                    <a:pt x="843483" y="14262"/>
                  </a:lnTo>
                  <a:lnTo>
                    <a:pt x="797262" y="6408"/>
                  </a:lnTo>
                  <a:lnTo>
                    <a:pt x="750068" y="1619"/>
                  </a:lnTo>
                  <a:lnTo>
                    <a:pt x="702005" y="0"/>
                  </a:lnTo>
                  <a:close/>
                </a:path>
              </a:pathLst>
            </a:custGeom>
            <a:solidFill>
              <a:srgbClr val="B0E5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9C87BD9F-AB7C-9220-DED7-99320C321249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9126950" y="2023977"/>
              <a:ext cx="452111" cy="815074"/>
            </a:xfrm>
            <a:prstGeom prst="rect">
              <a:avLst/>
            </a:prstGeom>
          </p:spPr>
        </p:pic>
      </p:grpSp>
      <p:sp>
        <p:nvSpPr>
          <p:cNvPr id="9" name="Textfeld 8">
            <a:extLst>
              <a:ext uri="{FF2B5EF4-FFF2-40B4-BE49-F238E27FC236}">
                <a16:creationId xmlns:a16="http://schemas.microsoft.com/office/drawing/2014/main" id="{E76B9BE1-D7A4-6786-29E8-24D0044F9CDA}"/>
              </a:ext>
            </a:extLst>
          </p:cNvPr>
          <p:cNvSpPr txBox="1"/>
          <p:nvPr/>
        </p:nvSpPr>
        <p:spPr>
          <a:xfrm>
            <a:off x="4934743" y="3812634"/>
            <a:ext cx="2990760" cy="144706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 rtl="0">
              <a:spcBef>
                <a:spcPts val="600"/>
              </a:spcBef>
              <a:spcAft>
                <a:spcPts val="600"/>
              </a:spcAft>
            </a:pPr>
            <a:r>
              <a:rPr lang="en-gb" sz="1700" b="0" i="0" u="none" baseline="0">
                <a:solidFill>
                  <a:schemeClr val="accent4"/>
                </a:solidFill>
                <a:latin typeface="+mj-lt"/>
                <a:ea typeface="+mj-lt"/>
                <a:cs typeface="+mj-lt"/>
              </a:rPr>
              <a:t>[Internal contact]</a:t>
            </a:r>
          </a:p>
          <a:p>
            <a:pPr algn="l" rtl="0">
              <a:spcBef>
                <a:spcPts val="600"/>
              </a:spcBef>
              <a:spcAft>
                <a:spcPts val="600"/>
              </a:spcAft>
            </a:pPr>
            <a:r>
              <a:rPr lang="en-gb" b="0" i="0" u="none" baseline="0">
                <a:solidFill>
                  <a:schemeClr val="accent4"/>
                </a:solidFill>
              </a:rPr>
              <a:t>T. [xxx]</a:t>
            </a:r>
          </a:p>
          <a:p>
            <a:pPr algn="l" rtl="0">
              <a:spcBef>
                <a:spcPts val="600"/>
              </a:spcBef>
              <a:spcAft>
                <a:spcPts val="600"/>
              </a:spcAft>
            </a:pPr>
            <a:r>
              <a:rPr lang="en-gb" b="0" i="0" u="none" baseline="0">
                <a:solidFill>
                  <a:schemeClr val="accent4"/>
                </a:solidFill>
              </a:rPr>
              <a:t>M. [xxx] </a:t>
            </a:r>
          </a:p>
        </p:txBody>
      </p:sp>
      <p:grpSp>
        <p:nvGrpSpPr>
          <p:cNvPr id="10" name="Gruppieren 9">
            <a:extLst>
              <a:ext uri="{FF2B5EF4-FFF2-40B4-BE49-F238E27FC236}">
                <a16:creationId xmlns:a16="http://schemas.microsoft.com/office/drawing/2014/main" id="{37670D44-D509-1DDC-3D1E-F9C47510A58B}"/>
              </a:ext>
            </a:extLst>
          </p:cNvPr>
          <p:cNvGrpSpPr/>
          <p:nvPr/>
        </p:nvGrpSpPr>
        <p:grpSpPr>
          <a:xfrm>
            <a:off x="5513938" y="1965230"/>
            <a:ext cx="1404620" cy="1404620"/>
            <a:chOff x="8650696" y="1738303"/>
            <a:chExt cx="1404620" cy="1404620"/>
          </a:xfrm>
        </p:grpSpPr>
        <p:sp>
          <p:nvSpPr>
            <p:cNvPr id="11" name="object 5">
              <a:extLst>
                <a:ext uri="{FF2B5EF4-FFF2-40B4-BE49-F238E27FC236}">
                  <a16:creationId xmlns:a16="http://schemas.microsoft.com/office/drawing/2014/main" id="{F22E8CAC-762A-79A6-4A4A-C3B61D597551}"/>
                </a:ext>
              </a:extLst>
            </p:cNvPr>
            <p:cNvSpPr/>
            <p:nvPr/>
          </p:nvSpPr>
          <p:spPr>
            <a:xfrm>
              <a:off x="8650696" y="1738303"/>
              <a:ext cx="1404620" cy="1404620"/>
            </a:xfrm>
            <a:custGeom>
              <a:avLst/>
              <a:gdLst/>
              <a:ahLst/>
              <a:cxnLst/>
              <a:rect l="l" t="t" r="r" b="b"/>
              <a:pathLst>
                <a:path w="1404620" h="1404620">
                  <a:moveTo>
                    <a:pt x="702005" y="0"/>
                  </a:moveTo>
                  <a:lnTo>
                    <a:pt x="653941" y="1619"/>
                  </a:lnTo>
                  <a:lnTo>
                    <a:pt x="606747" y="6408"/>
                  </a:lnTo>
                  <a:lnTo>
                    <a:pt x="560527" y="14262"/>
                  </a:lnTo>
                  <a:lnTo>
                    <a:pt x="515384" y="25076"/>
                  </a:lnTo>
                  <a:lnTo>
                    <a:pt x="471425" y="38746"/>
                  </a:lnTo>
                  <a:lnTo>
                    <a:pt x="428753" y="55167"/>
                  </a:lnTo>
                  <a:lnTo>
                    <a:pt x="387473" y="74234"/>
                  </a:lnTo>
                  <a:lnTo>
                    <a:pt x="347690" y="95844"/>
                  </a:lnTo>
                  <a:lnTo>
                    <a:pt x="309507" y="119891"/>
                  </a:lnTo>
                  <a:lnTo>
                    <a:pt x="273031" y="146271"/>
                  </a:lnTo>
                  <a:lnTo>
                    <a:pt x="238364" y="174879"/>
                  </a:lnTo>
                  <a:lnTo>
                    <a:pt x="205612" y="205611"/>
                  </a:lnTo>
                  <a:lnTo>
                    <a:pt x="174880" y="238362"/>
                  </a:lnTo>
                  <a:lnTo>
                    <a:pt x="146271" y="273028"/>
                  </a:lnTo>
                  <a:lnTo>
                    <a:pt x="119891" y="309504"/>
                  </a:lnTo>
                  <a:lnTo>
                    <a:pt x="95844" y="347686"/>
                  </a:lnTo>
                  <a:lnTo>
                    <a:pt x="74234" y="387469"/>
                  </a:lnTo>
                  <a:lnTo>
                    <a:pt x="55167" y="428748"/>
                  </a:lnTo>
                  <a:lnTo>
                    <a:pt x="38746" y="471419"/>
                  </a:lnTo>
                  <a:lnTo>
                    <a:pt x="25076" y="515377"/>
                  </a:lnTo>
                  <a:lnTo>
                    <a:pt x="14262" y="560518"/>
                  </a:lnTo>
                  <a:lnTo>
                    <a:pt x="6408" y="606737"/>
                  </a:lnTo>
                  <a:lnTo>
                    <a:pt x="1619" y="653930"/>
                  </a:lnTo>
                  <a:lnTo>
                    <a:pt x="0" y="701992"/>
                  </a:lnTo>
                  <a:lnTo>
                    <a:pt x="1619" y="750055"/>
                  </a:lnTo>
                  <a:lnTo>
                    <a:pt x="6408" y="797250"/>
                  </a:lnTo>
                  <a:lnTo>
                    <a:pt x="14262" y="843470"/>
                  </a:lnTo>
                  <a:lnTo>
                    <a:pt x="25076" y="888612"/>
                  </a:lnTo>
                  <a:lnTo>
                    <a:pt x="38746" y="932572"/>
                  </a:lnTo>
                  <a:lnTo>
                    <a:pt x="55167" y="975244"/>
                  </a:lnTo>
                  <a:lnTo>
                    <a:pt x="74234" y="1016524"/>
                  </a:lnTo>
                  <a:lnTo>
                    <a:pt x="95844" y="1056307"/>
                  </a:lnTo>
                  <a:lnTo>
                    <a:pt x="119891" y="1094489"/>
                  </a:lnTo>
                  <a:lnTo>
                    <a:pt x="146271" y="1130966"/>
                  </a:lnTo>
                  <a:lnTo>
                    <a:pt x="174880" y="1165632"/>
                  </a:lnTo>
                  <a:lnTo>
                    <a:pt x="205612" y="1198384"/>
                  </a:lnTo>
                  <a:lnTo>
                    <a:pt x="238364" y="1229117"/>
                  </a:lnTo>
                  <a:lnTo>
                    <a:pt x="273031" y="1257725"/>
                  </a:lnTo>
                  <a:lnTo>
                    <a:pt x="309507" y="1284105"/>
                  </a:lnTo>
                  <a:lnTo>
                    <a:pt x="347690" y="1308153"/>
                  </a:lnTo>
                  <a:lnTo>
                    <a:pt x="387473" y="1329762"/>
                  </a:lnTo>
                  <a:lnTo>
                    <a:pt x="428753" y="1348830"/>
                  </a:lnTo>
                  <a:lnTo>
                    <a:pt x="471425" y="1365251"/>
                  </a:lnTo>
                  <a:lnTo>
                    <a:pt x="515384" y="1378921"/>
                  </a:lnTo>
                  <a:lnTo>
                    <a:pt x="560527" y="1389735"/>
                  </a:lnTo>
                  <a:lnTo>
                    <a:pt x="606747" y="1397589"/>
                  </a:lnTo>
                  <a:lnTo>
                    <a:pt x="653941" y="1402378"/>
                  </a:lnTo>
                  <a:lnTo>
                    <a:pt x="702005" y="1403997"/>
                  </a:lnTo>
                  <a:lnTo>
                    <a:pt x="750068" y="1402378"/>
                  </a:lnTo>
                  <a:lnTo>
                    <a:pt x="797262" y="1397589"/>
                  </a:lnTo>
                  <a:lnTo>
                    <a:pt x="843483" y="1389735"/>
                  </a:lnTo>
                  <a:lnTo>
                    <a:pt x="888625" y="1378921"/>
                  </a:lnTo>
                  <a:lnTo>
                    <a:pt x="932584" y="1365251"/>
                  </a:lnTo>
                  <a:lnTo>
                    <a:pt x="975256" y="1348830"/>
                  </a:lnTo>
                  <a:lnTo>
                    <a:pt x="1016536" y="1329762"/>
                  </a:lnTo>
                  <a:lnTo>
                    <a:pt x="1056320" y="1308153"/>
                  </a:lnTo>
                  <a:lnTo>
                    <a:pt x="1094502" y="1284105"/>
                  </a:lnTo>
                  <a:lnTo>
                    <a:pt x="1130979" y="1257725"/>
                  </a:lnTo>
                  <a:lnTo>
                    <a:pt x="1165645" y="1229117"/>
                  </a:lnTo>
                  <a:lnTo>
                    <a:pt x="1198397" y="1198384"/>
                  </a:lnTo>
                  <a:lnTo>
                    <a:pt x="1229129" y="1165632"/>
                  </a:lnTo>
                  <a:lnTo>
                    <a:pt x="1257738" y="1130966"/>
                  </a:lnTo>
                  <a:lnTo>
                    <a:pt x="1284118" y="1094489"/>
                  </a:lnTo>
                  <a:lnTo>
                    <a:pt x="1308165" y="1056307"/>
                  </a:lnTo>
                  <a:lnTo>
                    <a:pt x="1329775" y="1016524"/>
                  </a:lnTo>
                  <a:lnTo>
                    <a:pt x="1348843" y="975244"/>
                  </a:lnTo>
                  <a:lnTo>
                    <a:pt x="1365264" y="932572"/>
                  </a:lnTo>
                  <a:lnTo>
                    <a:pt x="1378934" y="888612"/>
                  </a:lnTo>
                  <a:lnTo>
                    <a:pt x="1389748" y="843470"/>
                  </a:lnTo>
                  <a:lnTo>
                    <a:pt x="1397601" y="797250"/>
                  </a:lnTo>
                  <a:lnTo>
                    <a:pt x="1402390" y="750055"/>
                  </a:lnTo>
                  <a:lnTo>
                    <a:pt x="1404010" y="701992"/>
                  </a:lnTo>
                  <a:lnTo>
                    <a:pt x="1402390" y="653930"/>
                  </a:lnTo>
                  <a:lnTo>
                    <a:pt x="1397601" y="606737"/>
                  </a:lnTo>
                  <a:lnTo>
                    <a:pt x="1389748" y="560518"/>
                  </a:lnTo>
                  <a:lnTo>
                    <a:pt x="1378934" y="515377"/>
                  </a:lnTo>
                  <a:lnTo>
                    <a:pt x="1365264" y="471419"/>
                  </a:lnTo>
                  <a:lnTo>
                    <a:pt x="1348843" y="428748"/>
                  </a:lnTo>
                  <a:lnTo>
                    <a:pt x="1329775" y="387469"/>
                  </a:lnTo>
                  <a:lnTo>
                    <a:pt x="1308165" y="347686"/>
                  </a:lnTo>
                  <a:lnTo>
                    <a:pt x="1284118" y="309504"/>
                  </a:lnTo>
                  <a:lnTo>
                    <a:pt x="1257738" y="273028"/>
                  </a:lnTo>
                  <a:lnTo>
                    <a:pt x="1229129" y="238362"/>
                  </a:lnTo>
                  <a:lnTo>
                    <a:pt x="1198397" y="205611"/>
                  </a:lnTo>
                  <a:lnTo>
                    <a:pt x="1165645" y="174879"/>
                  </a:lnTo>
                  <a:lnTo>
                    <a:pt x="1130979" y="146271"/>
                  </a:lnTo>
                  <a:lnTo>
                    <a:pt x="1094502" y="119891"/>
                  </a:lnTo>
                  <a:lnTo>
                    <a:pt x="1056320" y="95844"/>
                  </a:lnTo>
                  <a:lnTo>
                    <a:pt x="1016536" y="74234"/>
                  </a:lnTo>
                  <a:lnTo>
                    <a:pt x="975256" y="55167"/>
                  </a:lnTo>
                  <a:lnTo>
                    <a:pt x="932584" y="38746"/>
                  </a:lnTo>
                  <a:lnTo>
                    <a:pt x="888625" y="25076"/>
                  </a:lnTo>
                  <a:lnTo>
                    <a:pt x="843483" y="14262"/>
                  </a:lnTo>
                  <a:lnTo>
                    <a:pt x="797262" y="6408"/>
                  </a:lnTo>
                  <a:lnTo>
                    <a:pt x="750068" y="1619"/>
                  </a:lnTo>
                  <a:lnTo>
                    <a:pt x="702005" y="0"/>
                  </a:lnTo>
                  <a:close/>
                </a:path>
              </a:pathLst>
            </a:custGeom>
            <a:solidFill>
              <a:srgbClr val="B0E572"/>
            </a:solidFill>
          </p:spPr>
          <p:txBody>
            <a:bodyPr wrap="square" lIns="0" tIns="0" rIns="0" bIns="0" rtlCol="0"/>
            <a:lstStyle/>
            <a:p>
              <a:endParaRPr/>
            </a:p>
          </p:txBody>
        </p:sp>
        <p:pic>
          <p:nvPicPr>
            <p:cNvPr id="12" name="Grafik 11">
              <a:extLst>
                <a:ext uri="{FF2B5EF4-FFF2-40B4-BE49-F238E27FC236}">
                  <a16:creationId xmlns:a16="http://schemas.microsoft.com/office/drawing/2014/main" id="{A1994DC0-66D6-E884-180D-5DF58CD427F3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screen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flipH="1">
              <a:off x="9126950" y="2023977"/>
              <a:ext cx="452111" cy="815074"/>
            </a:xfrm>
            <a:prstGeom prst="rect">
              <a:avLst/>
            </a:prstGeom>
          </p:spPr>
        </p:pic>
      </p:grpSp>
      <p:sp>
        <p:nvSpPr>
          <p:cNvPr id="13" name="Textfeld 12">
            <a:extLst>
              <a:ext uri="{FF2B5EF4-FFF2-40B4-BE49-F238E27FC236}">
                <a16:creationId xmlns:a16="http://schemas.microsoft.com/office/drawing/2014/main" id="{8480293F-0D54-90D5-0238-3263820CBF08}"/>
              </a:ext>
            </a:extLst>
          </p:cNvPr>
          <p:cNvSpPr txBox="1"/>
          <p:nvPr/>
        </p:nvSpPr>
        <p:spPr>
          <a:xfrm>
            <a:off x="8227615" y="3812633"/>
            <a:ext cx="2990760" cy="1185196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algn="l" rtl="0">
              <a:spcBef>
                <a:spcPts val="600"/>
              </a:spcBef>
              <a:spcAft>
                <a:spcPts val="600"/>
              </a:spcAft>
            </a:pPr>
            <a:r>
              <a:rPr lang="en-gb" sz="1700" b="0" i="0" u="none" baseline="0">
                <a:solidFill>
                  <a:schemeClr val="accent4"/>
                </a:solidFill>
                <a:latin typeface="+mj-lt"/>
                <a:ea typeface="+mj-lt"/>
                <a:cs typeface="+mj-lt"/>
              </a:rPr>
              <a:t>JobRad</a:t>
            </a:r>
            <a:r>
              <a:rPr lang="en-gb" sz="1700" b="0" i="0" u="none" cap="small" baseline="30000">
                <a:solidFill>
                  <a:schemeClr val="accent4"/>
                </a:solidFill>
                <a:latin typeface="+mj-lt"/>
                <a:ea typeface="+mj-lt"/>
                <a:cs typeface="+mj-lt"/>
              </a:rPr>
              <a:t>®</a:t>
            </a:r>
            <a:r>
              <a:rPr lang="en-gb" sz="1700" b="1" i="0" u="none" baseline="0">
                <a:solidFill>
                  <a:schemeClr val="bg1"/>
                </a:solidFill>
                <a:latin typeface="Aptos" panose="020B0004020202020204" pitchFamily="34" charset="0"/>
                <a:cs typeface="Times New Roman" panose="02020603050405020304" pitchFamily="18" charset="0"/>
              </a:rPr>
              <a:t> </a:t>
            </a:r>
            <a:r>
              <a:rPr lang="en-gb" sz="1700" b="0" i="0" u="none" baseline="0">
                <a:solidFill>
                  <a:schemeClr val="accent4"/>
                </a:solidFill>
                <a:latin typeface="+mj-lt"/>
                <a:ea typeface="+mj-lt"/>
                <a:cs typeface="+mj-lt"/>
              </a:rPr>
              <a:t>support team                                         </a:t>
            </a:r>
          </a:p>
          <a:p>
            <a:pPr algn="l" rtl="0">
              <a:spcBef>
                <a:spcPts val="600"/>
              </a:spcBef>
              <a:spcAft>
                <a:spcPts val="600"/>
              </a:spcAft>
            </a:pPr>
            <a:r>
              <a:rPr lang="en-gb" b="0" i="0" u="none" baseline="0">
                <a:solidFill>
                  <a:schemeClr val="accent4"/>
                </a:solidFill>
              </a:rPr>
              <a:t>T</a:t>
            </a:r>
            <a:r>
              <a:rPr lang="en-gb">
                <a:solidFill>
                  <a:schemeClr val="accent4"/>
                </a:solidFill>
              </a:rPr>
              <a:t>. +49 (0)</a:t>
            </a:r>
            <a:r>
              <a:rPr lang="en-gb" b="0" i="0" u="none" baseline="0">
                <a:solidFill>
                  <a:schemeClr val="accent4"/>
                </a:solidFill>
              </a:rPr>
              <a:t>761 205515-0</a:t>
            </a:r>
          </a:p>
          <a:p>
            <a:pPr algn="l" rtl="0">
              <a:spcBef>
                <a:spcPts val="600"/>
              </a:spcBef>
              <a:spcAft>
                <a:spcPts val="600"/>
              </a:spcAft>
            </a:pPr>
            <a:r>
              <a:rPr lang="en-gb" b="0" i="0" u="none" baseline="0">
                <a:solidFill>
                  <a:schemeClr val="accent4"/>
                </a:solidFill>
              </a:rPr>
              <a:t>support@jobrad.org</a:t>
            </a:r>
          </a:p>
        </p:txBody>
      </p:sp>
      <p:sp>
        <p:nvSpPr>
          <p:cNvPr id="28" name="Vertikaler Textplatzhalter 5">
            <a:extLst>
              <a:ext uri="{FF2B5EF4-FFF2-40B4-BE49-F238E27FC236}">
                <a16:creationId xmlns:a16="http://schemas.microsoft.com/office/drawing/2014/main" id="{33F628AF-43B0-66AC-448A-5ABA23A60EF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396001" y="323851"/>
            <a:ext cx="3682366" cy="5364162"/>
          </a:xfrm>
        </p:spPr>
        <p:txBody>
          <a:bodyPr/>
          <a:lstStyle/>
          <a:p>
            <a:pPr marL="0" indent="0" algn="l" rtl="0">
              <a:lnSpc>
                <a:spcPct val="100000"/>
              </a:lnSpc>
            </a:pPr>
            <a:r>
              <a:rPr lang="en-gb" sz="3300" b="0" i="0" u="none" baseline="0">
                <a:solidFill>
                  <a:srgbClr val="AFE377"/>
                </a:solidFill>
              </a:rPr>
              <a:t>For further questions about JobRad</a:t>
            </a:r>
            <a:r>
              <a:rPr lang="en-gb" sz="3300" b="0" i="0" u="none" baseline="30000">
                <a:solidFill>
                  <a:schemeClr val="accent3"/>
                </a:solidFill>
                <a:ea typeface="Aptos" panose="020B0004020202020204" pitchFamily="34" charset="0"/>
                <a:cs typeface="Times New Roman" panose="02020603050405020304" pitchFamily="18" charset="0"/>
              </a:rPr>
              <a:t>®</a:t>
            </a:r>
            <a:r>
              <a:rPr lang="en-gb" b="0" i="0" u="none" baseline="0">
                <a:solidFill>
                  <a:srgbClr val="AFE377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1496048846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feld 7">
            <a:extLst>
              <a:ext uri="{FF2B5EF4-FFF2-40B4-BE49-F238E27FC236}">
                <a16:creationId xmlns:a16="http://schemas.microsoft.com/office/drawing/2014/main" id="{638C8B2B-6F84-2384-0C8F-FE5002118A4D}"/>
              </a:ext>
            </a:extLst>
          </p:cNvPr>
          <p:cNvSpPr txBox="1"/>
          <p:nvPr/>
        </p:nvSpPr>
        <p:spPr>
          <a:xfrm rot="16200000">
            <a:off x="10642746" y="5595679"/>
            <a:ext cx="1490613" cy="184666"/>
          </a:xfrm>
          <a:prstGeom prst="rect">
            <a:avLst/>
          </a:prstGeom>
          <a:noFill/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pPr algn="l"/>
            <a:r>
              <a:rPr lang="de-DE" sz="600"/>
              <a:t>270-04.2026</a:t>
            </a:r>
          </a:p>
        </p:txBody>
      </p:sp>
      <p:grpSp>
        <p:nvGrpSpPr>
          <p:cNvPr id="9" name="Social Media Icons">
            <a:extLst>
              <a:ext uri="{FF2B5EF4-FFF2-40B4-BE49-F238E27FC236}">
                <a16:creationId xmlns:a16="http://schemas.microsoft.com/office/drawing/2014/main" id="{7F63B368-1410-1CCC-52FF-AB848E126B6C}"/>
              </a:ext>
            </a:extLst>
          </p:cNvPr>
          <p:cNvGrpSpPr>
            <a:grpSpLocks noChangeAspect="1"/>
          </p:cNvGrpSpPr>
          <p:nvPr/>
        </p:nvGrpSpPr>
        <p:grpSpPr>
          <a:xfrm>
            <a:off x="8027988" y="4753064"/>
            <a:ext cx="3095625" cy="646936"/>
            <a:chOff x="8027988" y="4753064"/>
            <a:chExt cx="3095625" cy="646936"/>
          </a:xfrm>
        </p:grpSpPr>
        <p:sp>
          <p:nvSpPr>
            <p:cNvPr id="10" name="Instagram">
              <a:hlinkClick r:id="rId2"/>
              <a:extLst>
                <a:ext uri="{FF2B5EF4-FFF2-40B4-BE49-F238E27FC236}">
                  <a16:creationId xmlns:a16="http://schemas.microsoft.com/office/drawing/2014/main" id="{8EDB0F8B-613C-ED82-BD40-4B75DAB503CA}"/>
                </a:ext>
              </a:extLst>
            </p:cNvPr>
            <p:cNvSpPr>
              <a:spLocks noChangeAspect="1" noEditPoints="1"/>
            </p:cNvSpPr>
            <p:nvPr userDrawn="1"/>
          </p:nvSpPr>
          <p:spPr bwMode="auto">
            <a:xfrm>
              <a:off x="9497630" y="5148000"/>
              <a:ext cx="250758" cy="252000"/>
            </a:xfrm>
            <a:custGeom>
              <a:avLst/>
              <a:gdLst>
                <a:gd name="T0" fmla="*/ 1366 w 4651"/>
                <a:gd name="T1" fmla="*/ 14 h 4651"/>
                <a:gd name="T2" fmla="*/ 390 w 4651"/>
                <a:gd name="T3" fmla="*/ 391 h 4651"/>
                <a:gd name="T4" fmla="*/ 14 w 4651"/>
                <a:gd name="T5" fmla="*/ 1367 h 4651"/>
                <a:gd name="T6" fmla="*/ 14 w 4651"/>
                <a:gd name="T7" fmla="*/ 3284 h 4651"/>
                <a:gd name="T8" fmla="*/ 390 w 4651"/>
                <a:gd name="T9" fmla="*/ 4261 h 4651"/>
                <a:gd name="T10" fmla="*/ 1366 w 4651"/>
                <a:gd name="T11" fmla="*/ 4637 h 4651"/>
                <a:gd name="T12" fmla="*/ 3284 w 4651"/>
                <a:gd name="T13" fmla="*/ 4637 h 4651"/>
                <a:gd name="T14" fmla="*/ 4260 w 4651"/>
                <a:gd name="T15" fmla="*/ 4261 h 4651"/>
                <a:gd name="T16" fmla="*/ 4637 w 4651"/>
                <a:gd name="T17" fmla="*/ 3284 h 4651"/>
                <a:gd name="T18" fmla="*/ 4637 w 4651"/>
                <a:gd name="T19" fmla="*/ 1367 h 4651"/>
                <a:gd name="T20" fmla="*/ 4260 w 4651"/>
                <a:gd name="T21" fmla="*/ 391 h 4651"/>
                <a:gd name="T22" fmla="*/ 3284 w 4651"/>
                <a:gd name="T23" fmla="*/ 14 h 4651"/>
                <a:gd name="T24" fmla="*/ 3846 w 4651"/>
                <a:gd name="T25" fmla="*/ 1084 h 4651"/>
                <a:gd name="T26" fmla="*/ 3288 w 4651"/>
                <a:gd name="T27" fmla="*/ 1084 h 4651"/>
                <a:gd name="T28" fmla="*/ 3846 w 4651"/>
                <a:gd name="T29" fmla="*/ 1084 h 4651"/>
                <a:gd name="T30" fmla="*/ 1550 w 4651"/>
                <a:gd name="T31" fmla="*/ 2326 h 4651"/>
                <a:gd name="T32" fmla="*/ 3100 w 4651"/>
                <a:gd name="T33" fmla="*/ 2326 h 4651"/>
                <a:gd name="T34" fmla="*/ 2325 w 4651"/>
                <a:gd name="T35" fmla="*/ 1132 h 4651"/>
                <a:gd name="T36" fmla="*/ 2325 w 4651"/>
                <a:gd name="T37" fmla="*/ 3520 h 4651"/>
                <a:gd name="T38" fmla="*/ 2325 w 4651"/>
                <a:gd name="T39" fmla="*/ 1132 h 4651"/>
                <a:gd name="T40" fmla="*/ 3265 w 4651"/>
                <a:gd name="T41" fmla="*/ 433 h 4651"/>
                <a:gd name="T42" fmla="*/ 3964 w 4651"/>
                <a:gd name="T43" fmla="*/ 687 h 4651"/>
                <a:gd name="T44" fmla="*/ 4218 w 4651"/>
                <a:gd name="T45" fmla="*/ 1386 h 4651"/>
                <a:gd name="T46" fmla="*/ 4218 w 4651"/>
                <a:gd name="T47" fmla="*/ 3265 h 4651"/>
                <a:gd name="T48" fmla="*/ 3964 w 4651"/>
                <a:gd name="T49" fmla="*/ 3965 h 4651"/>
                <a:gd name="T50" fmla="*/ 3265 w 4651"/>
                <a:gd name="T51" fmla="*/ 4218 h 4651"/>
                <a:gd name="T52" fmla="*/ 1386 w 4651"/>
                <a:gd name="T53" fmla="*/ 4218 h 4651"/>
                <a:gd name="T54" fmla="*/ 687 w 4651"/>
                <a:gd name="T55" fmla="*/ 3965 h 4651"/>
                <a:gd name="T56" fmla="*/ 432 w 4651"/>
                <a:gd name="T57" fmla="*/ 3265 h 4651"/>
                <a:gd name="T58" fmla="*/ 432 w 4651"/>
                <a:gd name="T59" fmla="*/ 1386 h 4651"/>
                <a:gd name="T60" fmla="*/ 687 w 4651"/>
                <a:gd name="T61" fmla="*/ 687 h 4651"/>
                <a:gd name="T62" fmla="*/ 1386 w 4651"/>
                <a:gd name="T63" fmla="*/ 433 h 46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4651" h="4651">
                  <a:moveTo>
                    <a:pt x="2325" y="0"/>
                  </a:moveTo>
                  <a:cubicBezTo>
                    <a:pt x="1694" y="0"/>
                    <a:pt x="1615" y="3"/>
                    <a:pt x="1366" y="14"/>
                  </a:cubicBezTo>
                  <a:cubicBezTo>
                    <a:pt x="1119" y="26"/>
                    <a:pt x="950" y="65"/>
                    <a:pt x="802" y="122"/>
                  </a:cubicBezTo>
                  <a:cubicBezTo>
                    <a:pt x="649" y="182"/>
                    <a:pt x="519" y="261"/>
                    <a:pt x="390" y="391"/>
                  </a:cubicBezTo>
                  <a:cubicBezTo>
                    <a:pt x="261" y="520"/>
                    <a:pt x="181" y="649"/>
                    <a:pt x="122" y="802"/>
                  </a:cubicBezTo>
                  <a:cubicBezTo>
                    <a:pt x="65" y="950"/>
                    <a:pt x="25" y="1119"/>
                    <a:pt x="14" y="1367"/>
                  </a:cubicBezTo>
                  <a:cubicBezTo>
                    <a:pt x="3" y="1615"/>
                    <a:pt x="0" y="1694"/>
                    <a:pt x="0" y="2326"/>
                  </a:cubicBezTo>
                  <a:cubicBezTo>
                    <a:pt x="0" y="2957"/>
                    <a:pt x="3" y="3036"/>
                    <a:pt x="14" y="3284"/>
                  </a:cubicBezTo>
                  <a:cubicBezTo>
                    <a:pt x="25" y="3532"/>
                    <a:pt x="65" y="3701"/>
                    <a:pt x="122" y="3849"/>
                  </a:cubicBezTo>
                  <a:cubicBezTo>
                    <a:pt x="181" y="4002"/>
                    <a:pt x="261" y="4132"/>
                    <a:pt x="390" y="4261"/>
                  </a:cubicBezTo>
                  <a:cubicBezTo>
                    <a:pt x="519" y="4390"/>
                    <a:pt x="649" y="4470"/>
                    <a:pt x="802" y="4529"/>
                  </a:cubicBezTo>
                  <a:cubicBezTo>
                    <a:pt x="950" y="4586"/>
                    <a:pt x="1119" y="4626"/>
                    <a:pt x="1366" y="4637"/>
                  </a:cubicBezTo>
                  <a:cubicBezTo>
                    <a:pt x="1615" y="4648"/>
                    <a:pt x="1694" y="4651"/>
                    <a:pt x="2325" y="4651"/>
                  </a:cubicBezTo>
                  <a:cubicBezTo>
                    <a:pt x="2957" y="4651"/>
                    <a:pt x="3036" y="4648"/>
                    <a:pt x="3284" y="4637"/>
                  </a:cubicBezTo>
                  <a:cubicBezTo>
                    <a:pt x="3532" y="4626"/>
                    <a:pt x="3701" y="4586"/>
                    <a:pt x="3849" y="4529"/>
                  </a:cubicBezTo>
                  <a:cubicBezTo>
                    <a:pt x="4001" y="4470"/>
                    <a:pt x="4131" y="4390"/>
                    <a:pt x="4260" y="4261"/>
                  </a:cubicBezTo>
                  <a:cubicBezTo>
                    <a:pt x="4390" y="4132"/>
                    <a:pt x="4469" y="4002"/>
                    <a:pt x="4529" y="3849"/>
                  </a:cubicBezTo>
                  <a:cubicBezTo>
                    <a:pt x="4586" y="3701"/>
                    <a:pt x="4625" y="3532"/>
                    <a:pt x="4637" y="3284"/>
                  </a:cubicBezTo>
                  <a:cubicBezTo>
                    <a:pt x="4648" y="3036"/>
                    <a:pt x="4651" y="2957"/>
                    <a:pt x="4651" y="2326"/>
                  </a:cubicBezTo>
                  <a:cubicBezTo>
                    <a:pt x="4651" y="1694"/>
                    <a:pt x="4648" y="1615"/>
                    <a:pt x="4637" y="1367"/>
                  </a:cubicBezTo>
                  <a:cubicBezTo>
                    <a:pt x="4625" y="1119"/>
                    <a:pt x="4586" y="950"/>
                    <a:pt x="4529" y="802"/>
                  </a:cubicBezTo>
                  <a:cubicBezTo>
                    <a:pt x="4469" y="649"/>
                    <a:pt x="4390" y="520"/>
                    <a:pt x="4260" y="391"/>
                  </a:cubicBezTo>
                  <a:cubicBezTo>
                    <a:pt x="4131" y="261"/>
                    <a:pt x="4001" y="182"/>
                    <a:pt x="3849" y="122"/>
                  </a:cubicBezTo>
                  <a:cubicBezTo>
                    <a:pt x="3701" y="65"/>
                    <a:pt x="3532" y="26"/>
                    <a:pt x="3284" y="14"/>
                  </a:cubicBezTo>
                  <a:cubicBezTo>
                    <a:pt x="3036" y="3"/>
                    <a:pt x="2957" y="0"/>
                    <a:pt x="2325" y="0"/>
                  </a:cubicBezTo>
                  <a:close/>
                  <a:moveTo>
                    <a:pt x="3846" y="1084"/>
                  </a:moveTo>
                  <a:cubicBezTo>
                    <a:pt x="3846" y="1238"/>
                    <a:pt x="3721" y="1363"/>
                    <a:pt x="3567" y="1363"/>
                  </a:cubicBezTo>
                  <a:cubicBezTo>
                    <a:pt x="3413" y="1363"/>
                    <a:pt x="3288" y="1238"/>
                    <a:pt x="3288" y="1084"/>
                  </a:cubicBezTo>
                  <a:cubicBezTo>
                    <a:pt x="3288" y="930"/>
                    <a:pt x="3413" y="805"/>
                    <a:pt x="3567" y="805"/>
                  </a:cubicBezTo>
                  <a:cubicBezTo>
                    <a:pt x="3721" y="805"/>
                    <a:pt x="3846" y="930"/>
                    <a:pt x="3846" y="1084"/>
                  </a:cubicBezTo>
                  <a:close/>
                  <a:moveTo>
                    <a:pt x="2325" y="3101"/>
                  </a:moveTo>
                  <a:cubicBezTo>
                    <a:pt x="1897" y="3101"/>
                    <a:pt x="1550" y="2754"/>
                    <a:pt x="1550" y="2326"/>
                  </a:cubicBezTo>
                  <a:cubicBezTo>
                    <a:pt x="1550" y="1898"/>
                    <a:pt x="1897" y="1551"/>
                    <a:pt x="2325" y="1551"/>
                  </a:cubicBezTo>
                  <a:cubicBezTo>
                    <a:pt x="2753" y="1551"/>
                    <a:pt x="3100" y="1898"/>
                    <a:pt x="3100" y="2326"/>
                  </a:cubicBezTo>
                  <a:cubicBezTo>
                    <a:pt x="3100" y="2754"/>
                    <a:pt x="2753" y="3101"/>
                    <a:pt x="2325" y="3101"/>
                  </a:cubicBezTo>
                  <a:close/>
                  <a:moveTo>
                    <a:pt x="2325" y="1132"/>
                  </a:moveTo>
                  <a:cubicBezTo>
                    <a:pt x="1666" y="1132"/>
                    <a:pt x="1131" y="1666"/>
                    <a:pt x="1131" y="2326"/>
                  </a:cubicBezTo>
                  <a:cubicBezTo>
                    <a:pt x="1131" y="2985"/>
                    <a:pt x="1666" y="3520"/>
                    <a:pt x="2325" y="3520"/>
                  </a:cubicBezTo>
                  <a:cubicBezTo>
                    <a:pt x="2985" y="3520"/>
                    <a:pt x="3519" y="2985"/>
                    <a:pt x="3519" y="2326"/>
                  </a:cubicBezTo>
                  <a:cubicBezTo>
                    <a:pt x="3519" y="1666"/>
                    <a:pt x="2985" y="1132"/>
                    <a:pt x="2325" y="1132"/>
                  </a:cubicBezTo>
                  <a:close/>
                  <a:moveTo>
                    <a:pt x="2325" y="419"/>
                  </a:moveTo>
                  <a:cubicBezTo>
                    <a:pt x="2946" y="419"/>
                    <a:pt x="3020" y="421"/>
                    <a:pt x="3265" y="433"/>
                  </a:cubicBezTo>
                  <a:cubicBezTo>
                    <a:pt x="3492" y="443"/>
                    <a:pt x="3615" y="481"/>
                    <a:pt x="3697" y="513"/>
                  </a:cubicBezTo>
                  <a:cubicBezTo>
                    <a:pt x="3805" y="555"/>
                    <a:pt x="3883" y="605"/>
                    <a:pt x="3964" y="687"/>
                  </a:cubicBezTo>
                  <a:cubicBezTo>
                    <a:pt x="4046" y="768"/>
                    <a:pt x="4096" y="846"/>
                    <a:pt x="4138" y="954"/>
                  </a:cubicBezTo>
                  <a:cubicBezTo>
                    <a:pt x="4170" y="1036"/>
                    <a:pt x="4208" y="1159"/>
                    <a:pt x="4218" y="1386"/>
                  </a:cubicBezTo>
                  <a:cubicBezTo>
                    <a:pt x="4229" y="1631"/>
                    <a:pt x="4232" y="1705"/>
                    <a:pt x="4232" y="2326"/>
                  </a:cubicBezTo>
                  <a:cubicBezTo>
                    <a:pt x="4232" y="2947"/>
                    <a:pt x="4229" y="3020"/>
                    <a:pt x="4218" y="3265"/>
                  </a:cubicBezTo>
                  <a:cubicBezTo>
                    <a:pt x="4208" y="3492"/>
                    <a:pt x="4170" y="3615"/>
                    <a:pt x="4138" y="3697"/>
                  </a:cubicBezTo>
                  <a:cubicBezTo>
                    <a:pt x="4096" y="3806"/>
                    <a:pt x="4046" y="3883"/>
                    <a:pt x="3964" y="3965"/>
                  </a:cubicBezTo>
                  <a:cubicBezTo>
                    <a:pt x="3883" y="4046"/>
                    <a:pt x="3805" y="4096"/>
                    <a:pt x="3697" y="4138"/>
                  </a:cubicBezTo>
                  <a:cubicBezTo>
                    <a:pt x="3615" y="4170"/>
                    <a:pt x="3492" y="4208"/>
                    <a:pt x="3265" y="4218"/>
                  </a:cubicBezTo>
                  <a:cubicBezTo>
                    <a:pt x="3020" y="4230"/>
                    <a:pt x="2946" y="4232"/>
                    <a:pt x="2325" y="4232"/>
                  </a:cubicBezTo>
                  <a:cubicBezTo>
                    <a:pt x="1704" y="4232"/>
                    <a:pt x="1631" y="4230"/>
                    <a:pt x="1386" y="4218"/>
                  </a:cubicBezTo>
                  <a:cubicBezTo>
                    <a:pt x="1159" y="4208"/>
                    <a:pt x="1036" y="4170"/>
                    <a:pt x="954" y="4138"/>
                  </a:cubicBezTo>
                  <a:cubicBezTo>
                    <a:pt x="845" y="4096"/>
                    <a:pt x="768" y="4046"/>
                    <a:pt x="687" y="3965"/>
                  </a:cubicBezTo>
                  <a:cubicBezTo>
                    <a:pt x="605" y="3883"/>
                    <a:pt x="555" y="3806"/>
                    <a:pt x="512" y="3697"/>
                  </a:cubicBezTo>
                  <a:cubicBezTo>
                    <a:pt x="481" y="3615"/>
                    <a:pt x="443" y="3492"/>
                    <a:pt x="432" y="3265"/>
                  </a:cubicBezTo>
                  <a:cubicBezTo>
                    <a:pt x="421" y="3020"/>
                    <a:pt x="419" y="2947"/>
                    <a:pt x="419" y="2326"/>
                  </a:cubicBezTo>
                  <a:cubicBezTo>
                    <a:pt x="419" y="1705"/>
                    <a:pt x="421" y="1631"/>
                    <a:pt x="432" y="1386"/>
                  </a:cubicBezTo>
                  <a:cubicBezTo>
                    <a:pt x="443" y="1159"/>
                    <a:pt x="481" y="1036"/>
                    <a:pt x="512" y="954"/>
                  </a:cubicBezTo>
                  <a:cubicBezTo>
                    <a:pt x="555" y="846"/>
                    <a:pt x="605" y="768"/>
                    <a:pt x="687" y="687"/>
                  </a:cubicBezTo>
                  <a:cubicBezTo>
                    <a:pt x="768" y="605"/>
                    <a:pt x="845" y="555"/>
                    <a:pt x="954" y="513"/>
                  </a:cubicBezTo>
                  <a:cubicBezTo>
                    <a:pt x="1036" y="481"/>
                    <a:pt x="1159" y="443"/>
                    <a:pt x="1386" y="433"/>
                  </a:cubicBezTo>
                  <a:cubicBezTo>
                    <a:pt x="1631" y="421"/>
                    <a:pt x="1704" y="419"/>
                    <a:pt x="2325" y="419"/>
                  </a:cubicBez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chemeClr val="bg1"/>
                </a:solidFill>
              </a:endParaRPr>
            </a:p>
          </p:txBody>
        </p:sp>
        <p:sp>
          <p:nvSpPr>
            <p:cNvPr id="11" name="Facebook">
              <a:hlinkClick r:id="rId3"/>
              <a:extLst>
                <a:ext uri="{FF2B5EF4-FFF2-40B4-BE49-F238E27FC236}">
                  <a16:creationId xmlns:a16="http://schemas.microsoft.com/office/drawing/2014/main" id="{0310F752-A7BD-24C1-52BC-59484A40399E}"/>
                </a:ext>
              </a:extLst>
            </p:cNvPr>
            <p:cNvSpPr>
              <a:spLocks noChangeAspect="1"/>
            </p:cNvSpPr>
            <p:nvPr userDrawn="1"/>
          </p:nvSpPr>
          <p:spPr bwMode="auto">
            <a:xfrm>
              <a:off x="9130019" y="5149241"/>
              <a:ext cx="252000" cy="249517"/>
            </a:xfrm>
            <a:custGeom>
              <a:avLst/>
              <a:gdLst>
                <a:gd name="T0" fmla="*/ 1858 w 4651"/>
                <a:gd name="T1" fmla="*/ 4604 h 4624"/>
                <a:gd name="T2" fmla="*/ 0 w 4651"/>
                <a:gd name="T3" fmla="*/ 2325 h 4624"/>
                <a:gd name="T4" fmla="*/ 0 w 4651"/>
                <a:gd name="T5" fmla="*/ 2325 h 4624"/>
                <a:gd name="T6" fmla="*/ 2326 w 4651"/>
                <a:gd name="T7" fmla="*/ 0 h 4624"/>
                <a:gd name="T8" fmla="*/ 2326 w 4651"/>
                <a:gd name="T9" fmla="*/ 0 h 4624"/>
                <a:gd name="T10" fmla="*/ 4651 w 4651"/>
                <a:gd name="T11" fmla="*/ 2325 h 4624"/>
                <a:gd name="T12" fmla="*/ 4651 w 4651"/>
                <a:gd name="T13" fmla="*/ 2325 h 4624"/>
                <a:gd name="T14" fmla="*/ 2680 w 4651"/>
                <a:gd name="T15" fmla="*/ 4624 h 4624"/>
                <a:gd name="T16" fmla="*/ 2680 w 4651"/>
                <a:gd name="T17" fmla="*/ 2961 h 4624"/>
                <a:gd name="T18" fmla="*/ 3254 w 4651"/>
                <a:gd name="T19" fmla="*/ 2961 h 4624"/>
                <a:gd name="T20" fmla="*/ 3315 w 4651"/>
                <a:gd name="T21" fmla="*/ 2271 h 4624"/>
                <a:gd name="T22" fmla="*/ 2680 w 4651"/>
                <a:gd name="T23" fmla="*/ 2271 h 4624"/>
                <a:gd name="T24" fmla="*/ 2680 w 4651"/>
                <a:gd name="T25" fmla="*/ 1879 h 4624"/>
                <a:gd name="T26" fmla="*/ 2870 w 4651"/>
                <a:gd name="T27" fmla="*/ 1652 h 4624"/>
                <a:gd name="T28" fmla="*/ 3315 w 4651"/>
                <a:gd name="T29" fmla="*/ 1652 h 4624"/>
                <a:gd name="T30" fmla="*/ 3315 w 4651"/>
                <a:gd name="T31" fmla="*/ 936 h 4624"/>
                <a:gd name="T32" fmla="*/ 2745 w 4651"/>
                <a:gd name="T33" fmla="*/ 936 h 4624"/>
                <a:gd name="T34" fmla="*/ 1858 w 4651"/>
                <a:gd name="T35" fmla="*/ 1722 h 4624"/>
                <a:gd name="T36" fmla="*/ 1858 w 4651"/>
                <a:gd name="T37" fmla="*/ 2271 h 4624"/>
                <a:gd name="T38" fmla="*/ 1430 w 4651"/>
                <a:gd name="T39" fmla="*/ 2271 h 4624"/>
                <a:gd name="T40" fmla="*/ 1430 w 4651"/>
                <a:gd name="T41" fmla="*/ 2969 h 4624"/>
                <a:gd name="T42" fmla="*/ 1858 w 4651"/>
                <a:gd name="T43" fmla="*/ 2969 h 4624"/>
                <a:gd name="T44" fmla="*/ 1858 w 4651"/>
                <a:gd name="T45" fmla="*/ 4604 h 462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</a:cxnLst>
              <a:rect l="0" t="0" r="r" b="b"/>
              <a:pathLst>
                <a:path w="4651" h="4624">
                  <a:moveTo>
                    <a:pt x="1858" y="4604"/>
                  </a:moveTo>
                  <a:cubicBezTo>
                    <a:pt x="798" y="4387"/>
                    <a:pt x="0" y="3450"/>
                    <a:pt x="0" y="2325"/>
                  </a:cubicBezTo>
                  <a:lnTo>
                    <a:pt x="0" y="2325"/>
                  </a:lnTo>
                  <a:cubicBezTo>
                    <a:pt x="0" y="1041"/>
                    <a:pt x="1041" y="0"/>
                    <a:pt x="2326" y="0"/>
                  </a:cubicBezTo>
                  <a:lnTo>
                    <a:pt x="2326" y="0"/>
                  </a:lnTo>
                  <a:cubicBezTo>
                    <a:pt x="3610" y="0"/>
                    <a:pt x="4651" y="1041"/>
                    <a:pt x="4651" y="2325"/>
                  </a:cubicBezTo>
                  <a:lnTo>
                    <a:pt x="4651" y="2325"/>
                  </a:lnTo>
                  <a:cubicBezTo>
                    <a:pt x="4651" y="3489"/>
                    <a:pt x="3796" y="4453"/>
                    <a:pt x="2680" y="4624"/>
                  </a:cubicBezTo>
                  <a:lnTo>
                    <a:pt x="2680" y="2961"/>
                  </a:lnTo>
                  <a:lnTo>
                    <a:pt x="3254" y="2961"/>
                  </a:lnTo>
                  <a:lnTo>
                    <a:pt x="3315" y="2271"/>
                  </a:lnTo>
                  <a:lnTo>
                    <a:pt x="2680" y="2271"/>
                  </a:lnTo>
                  <a:cubicBezTo>
                    <a:pt x="2680" y="2271"/>
                    <a:pt x="2680" y="2014"/>
                    <a:pt x="2680" y="1879"/>
                  </a:cubicBezTo>
                  <a:cubicBezTo>
                    <a:pt x="2680" y="1716"/>
                    <a:pt x="2713" y="1652"/>
                    <a:pt x="2870" y="1652"/>
                  </a:cubicBezTo>
                  <a:cubicBezTo>
                    <a:pt x="2996" y="1652"/>
                    <a:pt x="3315" y="1652"/>
                    <a:pt x="3315" y="1652"/>
                  </a:cubicBezTo>
                  <a:lnTo>
                    <a:pt x="3315" y="936"/>
                  </a:lnTo>
                  <a:cubicBezTo>
                    <a:pt x="3315" y="936"/>
                    <a:pt x="2846" y="936"/>
                    <a:pt x="2745" y="936"/>
                  </a:cubicBezTo>
                  <a:cubicBezTo>
                    <a:pt x="2134" y="936"/>
                    <a:pt x="1858" y="1206"/>
                    <a:pt x="1858" y="1722"/>
                  </a:cubicBezTo>
                  <a:cubicBezTo>
                    <a:pt x="1858" y="2171"/>
                    <a:pt x="1858" y="2271"/>
                    <a:pt x="1858" y="2271"/>
                  </a:cubicBezTo>
                  <a:lnTo>
                    <a:pt x="1430" y="2271"/>
                  </a:lnTo>
                  <a:lnTo>
                    <a:pt x="1430" y="2969"/>
                  </a:lnTo>
                  <a:lnTo>
                    <a:pt x="1858" y="2969"/>
                  </a:lnTo>
                  <a:lnTo>
                    <a:pt x="1858" y="4604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chemeClr val="bg1"/>
                </a:solidFill>
              </a:endParaRPr>
            </a:p>
          </p:txBody>
        </p:sp>
        <p:sp>
          <p:nvSpPr>
            <p:cNvPr id="12" name="Xing">
              <a:hlinkClick r:id="rId4"/>
              <a:extLst>
                <a:ext uri="{FF2B5EF4-FFF2-40B4-BE49-F238E27FC236}">
                  <a16:creationId xmlns:a16="http://schemas.microsoft.com/office/drawing/2014/main" id="{1F4E4DF7-524F-052F-FD0E-B94D67002BA0}"/>
                </a:ext>
              </a:extLst>
            </p:cNvPr>
            <p:cNvSpPr>
              <a:spLocks noChangeAspect="1" noEditPoints="1"/>
            </p:cNvSpPr>
            <p:nvPr userDrawn="1"/>
          </p:nvSpPr>
          <p:spPr bwMode="auto">
            <a:xfrm>
              <a:off x="8394370" y="5148000"/>
              <a:ext cx="224690" cy="252000"/>
            </a:xfrm>
            <a:custGeom>
              <a:avLst/>
              <a:gdLst>
                <a:gd name="T0" fmla="*/ 272 w 4158"/>
                <a:gd name="T1" fmla="*/ 898 h 4651"/>
                <a:gd name="T2" fmla="*/ 820 w 4158"/>
                <a:gd name="T3" fmla="*/ 1870 h 4651"/>
                <a:gd name="T4" fmla="*/ 0 w 4158"/>
                <a:gd name="T5" fmla="*/ 3304 h 4651"/>
                <a:gd name="T6" fmla="*/ 978 w 4158"/>
                <a:gd name="T7" fmla="*/ 3304 h 4651"/>
                <a:gd name="T8" fmla="*/ 1792 w 4158"/>
                <a:gd name="T9" fmla="*/ 1870 h 4651"/>
                <a:gd name="T10" fmla="*/ 1244 w 4158"/>
                <a:gd name="T11" fmla="*/ 898 h 4651"/>
                <a:gd name="T12" fmla="*/ 272 w 4158"/>
                <a:gd name="T13" fmla="*/ 898 h 4651"/>
                <a:gd name="T14" fmla="*/ 3182 w 4158"/>
                <a:gd name="T15" fmla="*/ 0 h 4651"/>
                <a:gd name="T16" fmla="*/ 1602 w 4158"/>
                <a:gd name="T17" fmla="*/ 2797 h 4651"/>
                <a:gd name="T18" fmla="*/ 2621 w 4158"/>
                <a:gd name="T19" fmla="*/ 4651 h 4651"/>
                <a:gd name="T20" fmla="*/ 3613 w 4158"/>
                <a:gd name="T21" fmla="*/ 4651 h 4651"/>
                <a:gd name="T22" fmla="*/ 2576 w 4158"/>
                <a:gd name="T23" fmla="*/ 2797 h 4651"/>
                <a:gd name="T24" fmla="*/ 4158 w 4158"/>
                <a:gd name="T25" fmla="*/ 0 h 4651"/>
                <a:gd name="T26" fmla="*/ 3182 w 4158"/>
                <a:gd name="T27" fmla="*/ 0 h 46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4158" h="4651">
                  <a:moveTo>
                    <a:pt x="272" y="898"/>
                  </a:moveTo>
                  <a:lnTo>
                    <a:pt x="820" y="1870"/>
                  </a:lnTo>
                  <a:lnTo>
                    <a:pt x="0" y="3304"/>
                  </a:lnTo>
                  <a:lnTo>
                    <a:pt x="978" y="3304"/>
                  </a:lnTo>
                  <a:lnTo>
                    <a:pt x="1792" y="1870"/>
                  </a:lnTo>
                  <a:lnTo>
                    <a:pt x="1244" y="898"/>
                  </a:lnTo>
                  <a:lnTo>
                    <a:pt x="272" y="898"/>
                  </a:lnTo>
                  <a:close/>
                  <a:moveTo>
                    <a:pt x="3182" y="0"/>
                  </a:moveTo>
                  <a:lnTo>
                    <a:pt x="1602" y="2797"/>
                  </a:lnTo>
                  <a:lnTo>
                    <a:pt x="2621" y="4651"/>
                  </a:lnTo>
                  <a:lnTo>
                    <a:pt x="3613" y="4651"/>
                  </a:lnTo>
                  <a:lnTo>
                    <a:pt x="2576" y="2797"/>
                  </a:lnTo>
                  <a:lnTo>
                    <a:pt x="4158" y="0"/>
                  </a:lnTo>
                  <a:lnTo>
                    <a:pt x="3182" y="0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chemeClr val="bg1"/>
                </a:solidFill>
              </a:endParaRPr>
            </a:p>
          </p:txBody>
        </p:sp>
        <p:sp>
          <p:nvSpPr>
            <p:cNvPr id="13" name="YouTube">
              <a:hlinkClick r:id="rId5"/>
              <a:extLst>
                <a:ext uri="{FF2B5EF4-FFF2-40B4-BE49-F238E27FC236}">
                  <a16:creationId xmlns:a16="http://schemas.microsoft.com/office/drawing/2014/main" id="{BD636D82-A8C4-F351-82A1-E84D99441C51}"/>
                </a:ext>
              </a:extLst>
            </p:cNvPr>
            <p:cNvSpPr>
              <a:spLocks noChangeAspect="1" noEditPoints="1"/>
            </p:cNvSpPr>
            <p:nvPr userDrawn="1"/>
          </p:nvSpPr>
          <p:spPr bwMode="auto">
            <a:xfrm>
              <a:off x="8734671" y="5175471"/>
              <a:ext cx="279737" cy="197056"/>
            </a:xfrm>
            <a:custGeom>
              <a:avLst/>
              <a:gdLst>
                <a:gd name="T0" fmla="*/ 4570 w 4667"/>
                <a:gd name="T1" fmla="*/ 513 h 3288"/>
                <a:gd name="T2" fmla="*/ 4157 w 4667"/>
                <a:gd name="T3" fmla="*/ 98 h 3288"/>
                <a:gd name="T4" fmla="*/ 2334 w 4667"/>
                <a:gd name="T5" fmla="*/ 0 h 3288"/>
                <a:gd name="T6" fmla="*/ 511 w 4667"/>
                <a:gd name="T7" fmla="*/ 98 h 3288"/>
                <a:gd name="T8" fmla="*/ 98 w 4667"/>
                <a:gd name="T9" fmla="*/ 513 h 3288"/>
                <a:gd name="T10" fmla="*/ 0 w 4667"/>
                <a:gd name="T11" fmla="*/ 1644 h 3288"/>
                <a:gd name="T12" fmla="*/ 98 w 4667"/>
                <a:gd name="T13" fmla="*/ 2774 h 3288"/>
                <a:gd name="T14" fmla="*/ 511 w 4667"/>
                <a:gd name="T15" fmla="*/ 3190 h 3288"/>
                <a:gd name="T16" fmla="*/ 2334 w 4667"/>
                <a:gd name="T17" fmla="*/ 3288 h 3288"/>
                <a:gd name="T18" fmla="*/ 4157 w 4667"/>
                <a:gd name="T19" fmla="*/ 3190 h 3288"/>
                <a:gd name="T20" fmla="*/ 4570 w 4667"/>
                <a:gd name="T21" fmla="*/ 2774 h 3288"/>
                <a:gd name="T22" fmla="*/ 4667 w 4667"/>
                <a:gd name="T23" fmla="*/ 1644 h 3288"/>
                <a:gd name="T24" fmla="*/ 4570 w 4667"/>
                <a:gd name="T25" fmla="*/ 513 h 3288"/>
                <a:gd name="T26" fmla="*/ 1857 w 4667"/>
                <a:gd name="T27" fmla="*/ 2338 h 3288"/>
                <a:gd name="T28" fmla="*/ 1857 w 4667"/>
                <a:gd name="T29" fmla="*/ 950 h 3288"/>
                <a:gd name="T30" fmla="*/ 3076 w 4667"/>
                <a:gd name="T31" fmla="*/ 1644 h 3288"/>
                <a:gd name="T32" fmla="*/ 1857 w 4667"/>
                <a:gd name="T33" fmla="*/ 2338 h 328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</a:cxnLst>
              <a:rect l="0" t="0" r="r" b="b"/>
              <a:pathLst>
                <a:path w="4667" h="3288">
                  <a:moveTo>
                    <a:pt x="4570" y="513"/>
                  </a:moveTo>
                  <a:cubicBezTo>
                    <a:pt x="4516" y="311"/>
                    <a:pt x="4358" y="152"/>
                    <a:pt x="4157" y="98"/>
                  </a:cubicBezTo>
                  <a:cubicBezTo>
                    <a:pt x="3793" y="0"/>
                    <a:pt x="2334" y="0"/>
                    <a:pt x="2334" y="0"/>
                  </a:cubicBezTo>
                  <a:cubicBezTo>
                    <a:pt x="2334" y="0"/>
                    <a:pt x="874" y="0"/>
                    <a:pt x="511" y="98"/>
                  </a:cubicBezTo>
                  <a:cubicBezTo>
                    <a:pt x="310" y="152"/>
                    <a:pt x="152" y="311"/>
                    <a:pt x="98" y="513"/>
                  </a:cubicBezTo>
                  <a:cubicBezTo>
                    <a:pt x="0" y="880"/>
                    <a:pt x="0" y="1644"/>
                    <a:pt x="0" y="1644"/>
                  </a:cubicBezTo>
                  <a:cubicBezTo>
                    <a:pt x="0" y="1644"/>
                    <a:pt x="0" y="2408"/>
                    <a:pt x="98" y="2774"/>
                  </a:cubicBezTo>
                  <a:cubicBezTo>
                    <a:pt x="152" y="2977"/>
                    <a:pt x="310" y="3136"/>
                    <a:pt x="511" y="3190"/>
                  </a:cubicBezTo>
                  <a:cubicBezTo>
                    <a:pt x="874" y="3288"/>
                    <a:pt x="2334" y="3288"/>
                    <a:pt x="2334" y="3288"/>
                  </a:cubicBezTo>
                  <a:cubicBezTo>
                    <a:pt x="2334" y="3288"/>
                    <a:pt x="3793" y="3288"/>
                    <a:pt x="4157" y="3190"/>
                  </a:cubicBezTo>
                  <a:cubicBezTo>
                    <a:pt x="4358" y="3136"/>
                    <a:pt x="4516" y="2977"/>
                    <a:pt x="4570" y="2774"/>
                  </a:cubicBezTo>
                  <a:cubicBezTo>
                    <a:pt x="4667" y="2408"/>
                    <a:pt x="4667" y="1644"/>
                    <a:pt x="4667" y="1644"/>
                  </a:cubicBezTo>
                  <a:cubicBezTo>
                    <a:pt x="4667" y="1644"/>
                    <a:pt x="4667" y="880"/>
                    <a:pt x="4570" y="513"/>
                  </a:cubicBezTo>
                  <a:close/>
                  <a:moveTo>
                    <a:pt x="1857" y="2338"/>
                  </a:moveTo>
                  <a:lnTo>
                    <a:pt x="1857" y="950"/>
                  </a:lnTo>
                  <a:lnTo>
                    <a:pt x="3076" y="1644"/>
                  </a:lnTo>
                  <a:lnTo>
                    <a:pt x="1857" y="2338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chemeClr val="bg1"/>
                </a:solidFill>
              </a:endParaRPr>
            </a:p>
          </p:txBody>
        </p:sp>
        <p:sp>
          <p:nvSpPr>
            <p:cNvPr id="14" name="LinkedIn">
              <a:hlinkClick r:id="rId6"/>
              <a:extLst>
                <a:ext uri="{FF2B5EF4-FFF2-40B4-BE49-F238E27FC236}">
                  <a16:creationId xmlns:a16="http://schemas.microsoft.com/office/drawing/2014/main" id="{D781556B-0ECD-9839-CF49-FB1A1C990FC2}"/>
                </a:ext>
              </a:extLst>
            </p:cNvPr>
            <p:cNvSpPr>
              <a:spLocks noChangeAspect="1" noEditPoints="1"/>
            </p:cNvSpPr>
            <p:nvPr userDrawn="1"/>
          </p:nvSpPr>
          <p:spPr bwMode="auto">
            <a:xfrm>
              <a:off x="8028001" y="5148000"/>
              <a:ext cx="250758" cy="252000"/>
            </a:xfrm>
            <a:custGeom>
              <a:avLst/>
              <a:gdLst>
                <a:gd name="T0" fmla="*/ 350 w 4651"/>
                <a:gd name="T1" fmla="*/ 0 h 4651"/>
                <a:gd name="T2" fmla="*/ 0 w 4651"/>
                <a:gd name="T3" fmla="*/ 335 h 4651"/>
                <a:gd name="T4" fmla="*/ 0 w 4651"/>
                <a:gd name="T5" fmla="*/ 4316 h 4651"/>
                <a:gd name="T6" fmla="*/ 295 w 4651"/>
                <a:gd name="T7" fmla="*/ 4651 h 4651"/>
                <a:gd name="T8" fmla="*/ 4259 w 4651"/>
                <a:gd name="T9" fmla="*/ 4651 h 4651"/>
                <a:gd name="T10" fmla="*/ 4651 w 4651"/>
                <a:gd name="T11" fmla="*/ 4316 h 4651"/>
                <a:gd name="T12" fmla="*/ 4651 w 4651"/>
                <a:gd name="T13" fmla="*/ 335 h 4651"/>
                <a:gd name="T14" fmla="*/ 4314 w 4651"/>
                <a:gd name="T15" fmla="*/ 0 h 4651"/>
                <a:gd name="T16" fmla="*/ 350 w 4651"/>
                <a:gd name="T17" fmla="*/ 0 h 4651"/>
                <a:gd name="T18" fmla="*/ 997 w 4651"/>
                <a:gd name="T19" fmla="*/ 581 h 4651"/>
                <a:gd name="T20" fmla="*/ 1412 w 4651"/>
                <a:gd name="T21" fmla="*/ 997 h 4651"/>
                <a:gd name="T22" fmla="*/ 997 w 4651"/>
                <a:gd name="T23" fmla="*/ 1412 h 4651"/>
                <a:gd name="T24" fmla="*/ 581 w 4651"/>
                <a:gd name="T25" fmla="*/ 997 h 4651"/>
                <a:gd name="T26" fmla="*/ 997 w 4651"/>
                <a:gd name="T27" fmla="*/ 581 h 4651"/>
                <a:gd name="T28" fmla="*/ 3131 w 4651"/>
                <a:gd name="T29" fmla="*/ 1744 h 4651"/>
                <a:gd name="T30" fmla="*/ 3987 w 4651"/>
                <a:gd name="T31" fmla="*/ 2757 h 4651"/>
                <a:gd name="T32" fmla="*/ 3987 w 4651"/>
                <a:gd name="T33" fmla="*/ 3987 h 4651"/>
                <a:gd name="T34" fmla="*/ 3322 w 4651"/>
                <a:gd name="T35" fmla="*/ 3987 h 4651"/>
                <a:gd name="T36" fmla="*/ 3322 w 4651"/>
                <a:gd name="T37" fmla="*/ 2878 h 4651"/>
                <a:gd name="T38" fmla="*/ 2929 w 4651"/>
                <a:gd name="T39" fmla="*/ 2326 h 4651"/>
                <a:gd name="T40" fmla="*/ 2436 w 4651"/>
                <a:gd name="T41" fmla="*/ 2923 h 4651"/>
                <a:gd name="T42" fmla="*/ 2436 w 4651"/>
                <a:gd name="T43" fmla="*/ 3987 h 4651"/>
                <a:gd name="T44" fmla="*/ 1772 w 4651"/>
                <a:gd name="T45" fmla="*/ 3987 h 4651"/>
                <a:gd name="T46" fmla="*/ 1772 w 4651"/>
                <a:gd name="T47" fmla="*/ 1772 h 4651"/>
                <a:gd name="T48" fmla="*/ 2398 w 4651"/>
                <a:gd name="T49" fmla="*/ 1772 h 4651"/>
                <a:gd name="T50" fmla="*/ 2398 w 4651"/>
                <a:gd name="T51" fmla="*/ 2091 h 4651"/>
                <a:gd name="T52" fmla="*/ 2405 w 4651"/>
                <a:gd name="T53" fmla="*/ 2091 h 4651"/>
                <a:gd name="T54" fmla="*/ 3131 w 4651"/>
                <a:gd name="T55" fmla="*/ 1744 h 4651"/>
                <a:gd name="T56" fmla="*/ 664 w 4651"/>
                <a:gd name="T57" fmla="*/ 1772 h 4651"/>
                <a:gd name="T58" fmla="*/ 1329 w 4651"/>
                <a:gd name="T59" fmla="*/ 1772 h 4651"/>
                <a:gd name="T60" fmla="*/ 1329 w 4651"/>
                <a:gd name="T61" fmla="*/ 3987 h 4651"/>
                <a:gd name="T62" fmla="*/ 664 w 4651"/>
                <a:gd name="T63" fmla="*/ 3987 h 4651"/>
                <a:gd name="T64" fmla="*/ 664 w 4651"/>
                <a:gd name="T65" fmla="*/ 1772 h 46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</a:cxnLst>
              <a:rect l="0" t="0" r="r" b="b"/>
              <a:pathLst>
                <a:path w="4651" h="4651">
                  <a:moveTo>
                    <a:pt x="350" y="0"/>
                  </a:moveTo>
                  <a:cubicBezTo>
                    <a:pt x="161" y="0"/>
                    <a:pt x="0" y="150"/>
                    <a:pt x="0" y="335"/>
                  </a:cubicBezTo>
                  <a:lnTo>
                    <a:pt x="0" y="4316"/>
                  </a:lnTo>
                  <a:cubicBezTo>
                    <a:pt x="0" y="4501"/>
                    <a:pt x="105" y="4651"/>
                    <a:pt x="295" y="4651"/>
                  </a:cubicBezTo>
                  <a:lnTo>
                    <a:pt x="4259" y="4651"/>
                  </a:lnTo>
                  <a:cubicBezTo>
                    <a:pt x="4448" y="4651"/>
                    <a:pt x="4651" y="4501"/>
                    <a:pt x="4651" y="4316"/>
                  </a:cubicBezTo>
                  <a:lnTo>
                    <a:pt x="4651" y="335"/>
                  </a:lnTo>
                  <a:cubicBezTo>
                    <a:pt x="4651" y="150"/>
                    <a:pt x="4504" y="0"/>
                    <a:pt x="4314" y="0"/>
                  </a:cubicBezTo>
                  <a:lnTo>
                    <a:pt x="350" y="0"/>
                  </a:lnTo>
                  <a:close/>
                  <a:moveTo>
                    <a:pt x="997" y="581"/>
                  </a:moveTo>
                  <a:cubicBezTo>
                    <a:pt x="1226" y="581"/>
                    <a:pt x="1412" y="767"/>
                    <a:pt x="1412" y="997"/>
                  </a:cubicBezTo>
                  <a:cubicBezTo>
                    <a:pt x="1412" y="1226"/>
                    <a:pt x="1226" y="1412"/>
                    <a:pt x="997" y="1412"/>
                  </a:cubicBezTo>
                  <a:cubicBezTo>
                    <a:pt x="767" y="1412"/>
                    <a:pt x="581" y="1226"/>
                    <a:pt x="581" y="997"/>
                  </a:cubicBezTo>
                  <a:cubicBezTo>
                    <a:pt x="581" y="767"/>
                    <a:pt x="767" y="581"/>
                    <a:pt x="997" y="581"/>
                  </a:cubicBezTo>
                  <a:close/>
                  <a:moveTo>
                    <a:pt x="3131" y="1744"/>
                  </a:moveTo>
                  <a:cubicBezTo>
                    <a:pt x="3800" y="1744"/>
                    <a:pt x="3987" y="2099"/>
                    <a:pt x="3987" y="2757"/>
                  </a:cubicBezTo>
                  <a:lnTo>
                    <a:pt x="3987" y="3987"/>
                  </a:lnTo>
                  <a:lnTo>
                    <a:pt x="3322" y="3987"/>
                  </a:lnTo>
                  <a:lnTo>
                    <a:pt x="3322" y="2878"/>
                  </a:lnTo>
                  <a:cubicBezTo>
                    <a:pt x="3322" y="2584"/>
                    <a:pt x="3204" y="2326"/>
                    <a:pt x="2929" y="2326"/>
                  </a:cubicBezTo>
                  <a:cubicBezTo>
                    <a:pt x="2595" y="2326"/>
                    <a:pt x="2436" y="2552"/>
                    <a:pt x="2436" y="2923"/>
                  </a:cubicBezTo>
                  <a:lnTo>
                    <a:pt x="2436" y="3987"/>
                  </a:lnTo>
                  <a:lnTo>
                    <a:pt x="1772" y="3987"/>
                  </a:lnTo>
                  <a:lnTo>
                    <a:pt x="1772" y="1772"/>
                  </a:lnTo>
                  <a:lnTo>
                    <a:pt x="2398" y="1772"/>
                  </a:lnTo>
                  <a:lnTo>
                    <a:pt x="2398" y="2091"/>
                  </a:lnTo>
                  <a:lnTo>
                    <a:pt x="2405" y="2091"/>
                  </a:lnTo>
                  <a:cubicBezTo>
                    <a:pt x="2500" y="1919"/>
                    <a:pt x="2782" y="1744"/>
                    <a:pt x="3131" y="1744"/>
                  </a:cubicBezTo>
                  <a:close/>
                  <a:moveTo>
                    <a:pt x="664" y="1772"/>
                  </a:moveTo>
                  <a:lnTo>
                    <a:pt x="1329" y="1772"/>
                  </a:lnTo>
                  <a:lnTo>
                    <a:pt x="1329" y="3987"/>
                  </a:lnTo>
                  <a:lnTo>
                    <a:pt x="664" y="3987"/>
                  </a:lnTo>
                  <a:lnTo>
                    <a:pt x="664" y="1772"/>
                  </a:lnTo>
                  <a:close/>
                </a:path>
              </a:pathLst>
            </a:custGeom>
            <a:solidFill>
              <a:schemeClr val="tx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de-DE">
                <a:solidFill>
                  <a:schemeClr val="bg1"/>
                </a:solidFill>
              </a:endParaRPr>
            </a:p>
          </p:txBody>
        </p:sp>
        <p:sp>
          <p:nvSpPr>
            <p:cNvPr id="15" name="Text">
              <a:extLst>
                <a:ext uri="{FF2B5EF4-FFF2-40B4-BE49-F238E27FC236}">
                  <a16:creationId xmlns:a16="http://schemas.microsoft.com/office/drawing/2014/main" id="{EA3A18F7-AAED-5FD0-47A8-48B7ACA2C82F}"/>
                </a:ext>
              </a:extLst>
            </p:cNvPr>
            <p:cNvSpPr txBox="1"/>
            <p:nvPr userDrawn="1"/>
          </p:nvSpPr>
          <p:spPr>
            <a:xfrm>
              <a:off x="8027988" y="4753064"/>
              <a:ext cx="3095625" cy="252000"/>
            </a:xfrm>
            <a:prstGeom prst="rect">
              <a:avLst/>
            </a:prstGeom>
            <a:noFill/>
          </p:spPr>
          <p:txBody>
            <a:bodyPr wrap="square" lIns="0" tIns="0" rIns="0" bIns="0" anchor="b" anchorCtr="0">
              <a:noAutofit/>
            </a:bodyPr>
            <a:lstStyle/>
            <a:p>
              <a:pPr marL="0" marR="0" lvl="1" indent="0" algn="l" defTabSz="324000" rtl="0" eaLnBrk="1" fontAlgn="auto" latinLnBrk="0" hangingPunct="1">
                <a:lnSpc>
                  <a:spcPct val="11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None/>
                <a:tabLst/>
                <a:defRPr/>
              </a:pPr>
              <a:r>
                <a:rPr kumimoji="0" lang="de-DE" sz="110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+mn-cs"/>
                </a:rPr>
                <a:t>Follow </a:t>
              </a:r>
              <a:r>
                <a:rPr kumimoji="0" lang="de-DE" sz="1100" b="0" i="0" u="none" strike="noStrike" kern="1200" cap="none" spc="0" normalizeH="0" baseline="0" noProof="0" err="1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+mn-cs"/>
                </a:rPr>
                <a:t>us</a:t>
              </a:r>
              <a:r>
                <a:rPr kumimoji="0" lang="de-DE" sz="1100" b="0" i="0" u="none" strike="noStrike" kern="1200" cap="none" spc="0" normalizeH="0" baseline="0" noProof="0">
                  <a:ln>
                    <a:noFill/>
                  </a:ln>
                  <a:effectLst/>
                  <a:uLnTx/>
                  <a:uFillTx/>
                  <a:latin typeface="+mn-lt"/>
                  <a:ea typeface="+mn-ea"/>
                  <a:cs typeface="+mn-cs"/>
                </a:rPr>
                <a:t>:</a:t>
              </a:r>
            </a:p>
          </p:txBody>
        </p:sp>
      </p:grpSp>
      <p:pic>
        <p:nvPicPr>
          <p:cNvPr id="16" name="Grafik 15">
            <a:extLst>
              <a:ext uri="{FF2B5EF4-FFF2-40B4-BE49-F238E27FC236}">
                <a16:creationId xmlns:a16="http://schemas.microsoft.com/office/drawing/2014/main" id="{BADAD47C-90FD-DE35-AE82-883214263BBC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8027988" y="5875040"/>
            <a:ext cx="1305166" cy="281285"/>
          </a:xfrm>
          <a:prstGeom prst="rect">
            <a:avLst/>
          </a:prstGeom>
        </p:spPr>
      </p:pic>
      <p:sp>
        <p:nvSpPr>
          <p:cNvPr id="4" name="Vertikaler Textplatzhalter 8">
            <a:extLst>
              <a:ext uri="{FF2B5EF4-FFF2-40B4-BE49-F238E27FC236}">
                <a16:creationId xmlns:a16="http://schemas.microsoft.com/office/drawing/2014/main" id="{1FA94E19-6348-8BB4-54A1-93CDD8126E87}"/>
              </a:ext>
            </a:extLst>
          </p:cNvPr>
          <p:cNvSpPr txBox="1">
            <a:spLocks/>
          </p:cNvSpPr>
          <p:nvPr/>
        </p:nvSpPr>
        <p:spPr>
          <a:xfrm>
            <a:off x="8027988" y="323850"/>
            <a:ext cx="3095625" cy="4248150"/>
          </a:xfrm>
          <a:prstGeom prst="rect">
            <a:avLst/>
          </a:prstGeom>
          <a:noFill/>
          <a:ln>
            <a:noFill/>
            <a:prstDash/>
          </a:ln>
          <a:effectLst/>
        </p:spPr>
        <p:txBody>
          <a:bodyPr rot="0" spcFirstLastPara="0" vertOverflow="overflow" horzOverflow="overflow" vert="horz" wrap="square" lIns="0" tIns="0" rIns="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>
            <a:lvl1pPr marL="0" indent="0" algn="l" defTabSz="864017" rtl="0" eaLnBrk="1" latinLnBrk="0" hangingPunct="1">
              <a:lnSpc>
                <a:spcPct val="110000"/>
              </a:lnSpc>
              <a:spcBef>
                <a:spcPts val="0"/>
              </a:spcBef>
              <a:buFont typeface="Arial" panose="020B0604020202020204" pitchFamily="34" charset="0"/>
              <a:buNone/>
              <a:defRPr sz="3300" b="0" kern="1200">
                <a:solidFill>
                  <a:schemeClr val="tx1"/>
                </a:solidFill>
                <a:latin typeface="+mn-lt"/>
                <a:ea typeface="+mj-ea"/>
                <a:cs typeface="+mj-cs"/>
              </a:defRPr>
            </a:lvl1pPr>
          </a:lstStyle>
          <a:p>
            <a:pPr defTabSz="324000">
              <a:lnSpc>
                <a:spcPts val="5000"/>
              </a:lnSpc>
              <a:defRPr/>
            </a:pPr>
            <a:r>
              <a:rPr lang="de-DE" sz="4800">
                <a:solidFill>
                  <a:schemeClr val="accent3"/>
                </a:solidFill>
                <a:ea typeface="+mn-ea"/>
                <a:cs typeface="+mn-cs"/>
              </a:rPr>
              <a:t>Life is a beautiful ride.</a:t>
            </a:r>
          </a:p>
        </p:txBody>
      </p:sp>
      <p:pic>
        <p:nvPicPr>
          <p:cNvPr id="5" name="Bildplatzhalter 5">
            <a:extLst>
              <a:ext uri="{FF2B5EF4-FFF2-40B4-BE49-F238E27FC236}">
                <a16:creationId xmlns:a16="http://schemas.microsoft.com/office/drawing/2014/main" id="{841C1174-15AD-D710-3580-E83CDB6A0E2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/>
        </p:nvPicPr>
        <p:blipFill>
          <a:blip r:embed="rId8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>
          <a:xfrm>
            <a:off x="0" y="0"/>
            <a:ext cx="7632000" cy="6480175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888372573"/>
      </p:ext>
    </p:extLst>
  </p:cSld>
  <p:clrMapOvr>
    <a:masterClrMapping/>
  </p:clrMapOvr>
</p:sld>
</file>

<file path=ppt/theme/theme1.xml><?xml version="1.0" encoding="utf-8"?>
<a:theme xmlns:a="http://schemas.openxmlformats.org/drawingml/2006/main" name="JobRad PowerPoint Master">
  <a:themeElements>
    <a:clrScheme name="JobRad">
      <a:dk1>
        <a:srgbClr val="2B373D"/>
      </a:dk1>
      <a:lt1>
        <a:sysClr val="window" lastClr="FFFFFF"/>
      </a:lt1>
      <a:dk2>
        <a:srgbClr val="2B373D"/>
      </a:dk2>
      <a:lt2>
        <a:srgbClr val="D6D7D9"/>
      </a:lt2>
      <a:accent1>
        <a:srgbClr val="2B373D"/>
      </a:accent1>
      <a:accent2>
        <a:srgbClr val="FFBCDF"/>
      </a:accent2>
      <a:accent3>
        <a:srgbClr val="B0E572"/>
      </a:accent3>
      <a:accent4>
        <a:srgbClr val="2B373D"/>
      </a:accent4>
      <a:accent5>
        <a:srgbClr val="FFBCDF"/>
      </a:accent5>
      <a:accent6>
        <a:srgbClr val="B0E572"/>
      </a:accent6>
      <a:hlink>
        <a:srgbClr val="2B373D"/>
      </a:hlink>
      <a:folHlink>
        <a:srgbClr val="2B373D"/>
      </a:folHlink>
    </a:clrScheme>
    <a:fontScheme name="JobRad">
      <a:majorFont>
        <a:latin typeface="Calmetta XBold"/>
        <a:ea typeface=""/>
        <a:cs typeface=""/>
      </a:majorFont>
      <a:minorFont>
        <a:latin typeface="Calmetta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1"/>
        </a:solidFill>
        <a:ln w="38100">
          <a:noFill/>
        </a:ln>
      </a:spPr>
      <a:bodyPr lIns="0" tIns="0" rIns="0" bIns="0" rtlCol="0" anchor="ctr"/>
      <a:lstStyle>
        <a:defPPr algn="ctr">
          <a:defRPr sz="1000" dirty="0">
            <a:solidFill>
              <a:schemeClr val="bg1"/>
            </a:solidFill>
            <a:latin typeface="+mn-lt"/>
          </a:defRPr>
        </a:defPPr>
      </a:lstStyle>
      <a:style>
        <a:lnRef idx="2">
          <a:schemeClr val="accent1">
            <a:shade val="15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19050" cap="rnd">
          <a:prstDash val="sysDot"/>
          <a:round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lIns="72000" tIns="36000" rIns="72000" bIns="36000" rtlCol="0">
        <a:spAutoFit/>
      </a:bodyPr>
      <a:lstStyle>
        <a:defPPr algn="l">
          <a:lnSpc>
            <a:spcPct val="110000"/>
          </a:lnSpc>
          <a:spcBef>
            <a:spcPts val="600"/>
          </a:spcBef>
          <a:defRPr sz="1900" dirty="0" err="1" smtClean="0"/>
        </a:defPPr>
      </a:lstStyle>
    </a:txDef>
  </a:objectDefaults>
  <a:extraClrSchemeLst/>
  <a:custClrLst>
    <a:custClr name="Anthrazit #5">
      <a:srgbClr val="000000"/>
    </a:custClr>
    <a:custClr name="Anthrazit">
      <a:srgbClr val="2B373D"/>
    </a:custClr>
    <a:custClr name="Anthrazit #4">
      <a:srgbClr val="667278"/>
    </a:custClr>
    <a:custClr name="Anthrazit #3">
      <a:srgbClr val="839096"/>
    </a:custClr>
    <a:custClr name="Anthrazit #2">
      <a:srgbClr val="AAAFB1"/>
    </a:custClr>
    <a:custClr name="Anthrazit #1">
      <a:srgbClr val="D5D7D8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 name="Pink #5">
      <a:srgbClr val="79003D"/>
    </a:custClr>
    <a:custClr name="Pink #4">
      <a:srgbClr val="9A014E"/>
    </a:custClr>
    <a:custClr name="Pink #3">
      <a:srgbClr val="BC005F"/>
    </a:custClr>
    <a:custClr name="Pink #2">
      <a:srgbClr val="E471AB"/>
    </a:custClr>
    <a:custClr name="Pink #1">
      <a:srgbClr val="FF8AC5"/>
    </a:custClr>
    <a:custClr name="Pink">
      <a:srgbClr val="FFBCDE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  <a:custClr name="Maigrün #5">
      <a:srgbClr val="12170B"/>
    </a:custClr>
    <a:custClr name="Maigrün #4">
      <a:srgbClr val="3E7400"/>
    </a:custClr>
    <a:custClr name="Maigrün #3">
      <a:srgbClr val="649926"/>
    </a:custClr>
    <a:custClr name="Maigrün #2">
      <a:srgbClr val="8EC151"/>
    </a:custClr>
    <a:custClr name="Maigrün">
      <a:srgbClr val="B0E572"/>
    </a:custClr>
    <a:custClr name="Maigrün #1">
      <a:srgbClr val="D0EFAA"/>
    </a:custClr>
    <a:custClr>
      <a:srgbClr val="FFFFFF"/>
    </a:custClr>
    <a:custClr>
      <a:srgbClr val="FFFFFF"/>
    </a:custClr>
    <a:custClr>
      <a:srgbClr val="FFFFFF"/>
    </a:custClr>
    <a:custClr>
      <a:srgbClr val="FFFFFF"/>
    </a:custClr>
  </a:custClrLst>
  <a:extLst>
    <a:ext uri="{05A4C25C-085E-4340-85A3-A5531E510DB2}">
      <thm15:themeFamily xmlns:thm15="http://schemas.microsoft.com/office/thememl/2012/main" name="Kundendatei_PPT_JobRad_04.potx" id="{7E321880-B21C-474A-8AE6-D6A80AD78ADB}" vid="{8DCA2C92-2936-42B2-9945-51833EC5202B}"/>
    </a:ext>
  </a:extLst>
</a:theme>
</file>

<file path=ppt/theme/theme2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13d4f89f-b293-4043-b67f-36bc1740000c" xsi:nil="true"/>
    <lcf76f155ced4ddcb4097134ff3c332f xmlns="47140921-f5ac-43f5-a544-cea6ddc350c9">
      <Terms xmlns="http://schemas.microsoft.com/office/infopath/2007/PartnerControls"/>
    </lcf76f155ced4ddcb4097134ff3c332f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636104700C5BB04085AB723DCB199014" ma:contentTypeVersion="13" ma:contentTypeDescription="Ein neues Dokument erstellen." ma:contentTypeScope="" ma:versionID="b9ddbf63be24e83be8022ce0d84cd57e">
  <xsd:schema xmlns:xsd="http://www.w3.org/2001/XMLSchema" xmlns:xs="http://www.w3.org/2001/XMLSchema" xmlns:p="http://schemas.microsoft.com/office/2006/metadata/properties" xmlns:ns2="47140921-f5ac-43f5-a544-cea6ddc350c9" xmlns:ns3="13d4f89f-b293-4043-b67f-36bc1740000c" targetNamespace="http://schemas.microsoft.com/office/2006/metadata/properties" ma:root="true" ma:fieldsID="789322561b2f33273247a3a65af208af" ns2:_="" ns3:_="">
    <xsd:import namespace="47140921-f5ac-43f5-a544-cea6ddc350c9"/>
    <xsd:import namespace="13d4f89f-b293-4043-b67f-36bc1740000c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7140921-f5ac-43f5-a544-cea6ddc350c9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MediaServiceLocation" ma:index="15" nillable="true" ma:displayName="Location" ma:indexed="true" ma:internalName="MediaServiceLocation" ma:readOnly="true">
      <xsd:simpleType>
        <xsd:restriction base="dms:Text"/>
      </xsd:simpleType>
    </xsd:element>
    <xsd:element name="lcf76f155ced4ddcb4097134ff3c332f" ma:index="17" nillable="true" ma:taxonomy="true" ma:internalName="lcf76f155ced4ddcb4097134ff3c332f" ma:taxonomyFieldName="MediaServiceImageTags" ma:displayName="Bildmarkierungen" ma:readOnly="false" ma:fieldId="{5cf76f15-5ced-4ddc-b409-7134ff3c332f}" ma:taxonomyMulti="true" ma:sspId="23c68dd0-ebca-4994-8585-d4db7eee55a8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9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BillingMetadata" ma:index="20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3d4f89f-b293-4043-b67f-36bc1740000c" elementFormDefault="qualified">
    <xsd:import namespace="http://schemas.microsoft.com/office/2006/documentManagement/types"/>
    <xsd:import namespace="http://schemas.microsoft.com/office/infopath/2007/PartnerControls"/>
    <xsd:element name="TaxCatchAll" ma:index="18" nillable="true" ma:displayName="Taxonomy Catch All Column" ma:hidden="true" ma:list="{12bd1711-3870-4eee-b89c-54f53f8ee58a}" ma:internalName="TaxCatchAll" ma:showField="CatchAllData" ma:web="13d4f89f-b293-4043-b67f-36bc1740000c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4F09941C-AE88-48D9-805C-E464B1BDC2B6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C169B406-4AF4-47D1-BBCF-0EEBFB7BC531}">
  <ds:schemaRefs>
    <ds:schemaRef ds:uri="http://purl.org/dc/elements/1.1/"/>
    <ds:schemaRef ds:uri="http://purl.org/dc/dcmitype/"/>
    <ds:schemaRef ds:uri="http://schemas.openxmlformats.org/package/2006/metadata/core-properties"/>
    <ds:schemaRef ds:uri="http://schemas.microsoft.com/office/2006/documentManagement/types"/>
    <ds:schemaRef ds:uri="http://www.w3.org/XML/1998/namespace"/>
    <ds:schemaRef ds:uri="47140921-f5ac-43f5-a544-cea6ddc350c9"/>
    <ds:schemaRef ds:uri="13d4f89f-b293-4043-b67f-36bc1740000c"/>
    <ds:schemaRef ds:uri="http://purl.org/dc/terms/"/>
    <ds:schemaRef ds:uri="http://schemas.microsoft.com/office/infopath/2007/PartnerControls"/>
    <ds:schemaRef ds:uri="http://schemas.microsoft.com/office/2006/metadata/properties"/>
  </ds:schemaRefs>
</ds:datastoreItem>
</file>

<file path=customXml/itemProps3.xml><?xml version="1.0" encoding="utf-8"?>
<ds:datastoreItem xmlns:ds="http://schemas.openxmlformats.org/officeDocument/2006/customXml" ds:itemID="{B5899331-151D-4A9C-8B78-2DBAAE5F0BC0}">
  <ds:schemaRefs>
    <ds:schemaRef ds:uri="13d4f89f-b293-4043-b67f-36bc1740000c"/>
    <ds:schemaRef ds:uri="47140921-f5ac-43f5-a544-cea6ddc350c9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JobRad Standard Präsentationsvorlage 16_9 (5)</Template>
  <TotalTime>0</TotalTime>
  <Words>2190</Words>
  <Application>Microsoft Macintosh PowerPoint</Application>
  <PresentationFormat>Benutzerdefiniert</PresentationFormat>
  <Paragraphs>238</Paragraphs>
  <Slides>18</Slides>
  <Notes>15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10</vt:i4>
      </vt:variant>
      <vt:variant>
        <vt:lpstr>Design</vt:lpstr>
      </vt:variant>
      <vt:variant>
        <vt:i4>1</vt:i4>
      </vt:variant>
      <vt:variant>
        <vt:lpstr>Folientitel</vt:lpstr>
      </vt:variant>
      <vt:variant>
        <vt:i4>18</vt:i4>
      </vt:variant>
    </vt:vector>
  </HeadingPairs>
  <TitlesOfParts>
    <vt:vector size="29" baseType="lpstr">
      <vt:lpstr>Aptos</vt:lpstr>
      <vt:lpstr>Arial</vt:lpstr>
      <vt:lpstr>Calibri</vt:lpstr>
      <vt:lpstr>Calmetta</vt:lpstr>
      <vt:lpstr>Calmetta (Textkörper)</vt:lpstr>
      <vt:lpstr>Calmetta Light</vt:lpstr>
      <vt:lpstr>Calmetta XBold</vt:lpstr>
      <vt:lpstr>Calmetta-XBold</vt:lpstr>
      <vt:lpstr>Comspot Light</vt:lpstr>
      <vt:lpstr>Symbol</vt:lpstr>
      <vt:lpstr>JobRad PowerPoint Master</vt:lpstr>
      <vt:lpstr>PowerPoint-Präsentation</vt:lpstr>
      <vt:lpstr>PowerPoint-Präsentation</vt:lpstr>
      <vt:lpstr>PowerPoint-Präsentation</vt:lpstr>
      <vt:lpstr>What is JobRad®?</vt:lpstr>
      <vt:lpstr>PowerPoint-Präsentation</vt:lpstr>
      <vt:lpstr>PowerPoint-Präsentation</vt:lpstr>
      <vt:lpstr>An easy, step-by-step guide to getting the bicycle of your choice</vt:lpstr>
      <vt:lpstr>PowerPoint-Präsentation</vt:lpstr>
      <vt:lpstr>PowerPoint-Präsentation</vt:lpstr>
      <vt:lpstr>JobRad® service packages</vt:lpstr>
      <vt:lpstr>Premium care: Your JobRad® services</vt:lpstr>
      <vt:lpstr>PowerPoint-Präsentation</vt:lpstr>
      <vt:lpstr>PowerPoint-Präsentation</vt:lpstr>
      <vt:lpstr>An overview of the applicable terms for [company].</vt:lpstr>
      <vt:lpstr>An overview of the applicable terms for [company].</vt:lpstr>
      <vt:lpstr>PowerPoint-Präsentation</vt:lpstr>
      <vt:lpstr>PowerPoint-Präsentation</vt:lpstr>
      <vt:lpstr>PowerPoint-Präsentation</vt:lpstr>
    </vt:vector>
  </TitlesOfParts>
  <Company>JobRad GmbH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JobRad in Ihrem Unternehmen</dc:title>
  <dc:subject>Englischsprachige Präsentation zur Einführung von JobRad für Mitarbeitende</dc:subject>
  <dc:creator>Carolin Schumacher - JobRad</dc:creator>
  <cp:lastModifiedBy>Armin Koch - JobRad</cp:lastModifiedBy>
  <cp:revision>1</cp:revision>
  <dcterms:created xsi:type="dcterms:W3CDTF">2024-11-07T15:54:22Z</dcterms:created>
  <dcterms:modified xsi:type="dcterms:W3CDTF">2026-08-12T12:46:14Z</dcterms:modified>
  <dc:language>Englisch</dc:language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ediaServiceImageTags">
    <vt:lpwstr/>
  </property>
  <property fmtid="{D5CDD505-2E9C-101B-9397-08002B2CF9AE}" pid="3" name="ContentTypeId">
    <vt:lpwstr>0x010100636104700C5BB04085AB723DCB199014</vt:lpwstr>
  </property>
  <property fmtid="{D5CDD505-2E9C-101B-9397-08002B2CF9AE}" pid="4" name="xd_ProgID">
    <vt:lpwstr/>
  </property>
  <property fmtid="{D5CDD505-2E9C-101B-9397-08002B2CF9AE}" pid="5" name="_SourceUrl">
    <vt:lpwstr/>
  </property>
  <property fmtid="{D5CDD505-2E9C-101B-9397-08002B2CF9AE}" pid="6" name="_SharedFileIndex">
    <vt:lpwstr/>
  </property>
  <property fmtid="{D5CDD505-2E9C-101B-9397-08002B2CF9AE}" pid="7" name="ComplianceAssetId">
    <vt:lpwstr/>
  </property>
  <property fmtid="{D5CDD505-2E9C-101B-9397-08002B2CF9AE}" pid="8" name="TemplateUrl">
    <vt:lpwstr/>
  </property>
  <property fmtid="{D5CDD505-2E9C-101B-9397-08002B2CF9AE}" pid="9" name="_ExtendedDescription">
    <vt:lpwstr/>
  </property>
  <property fmtid="{D5CDD505-2E9C-101B-9397-08002B2CF9AE}" pid="10" name="TriggerFlowInfo">
    <vt:lpwstr/>
  </property>
  <property fmtid="{D5CDD505-2E9C-101B-9397-08002B2CF9AE}" pid="11" name="xd_Signature">
    <vt:bool>false</vt:bool>
  </property>
</Properties>
</file>